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0"/>
  </p:notesMasterIdLst>
  <p:handoutMasterIdLst>
    <p:handoutMasterId r:id="rId21"/>
  </p:handoutMasterIdLst>
  <p:sldIdLst>
    <p:sldId id="283" r:id="rId2"/>
    <p:sldId id="261" r:id="rId3"/>
    <p:sldId id="285" r:id="rId4"/>
    <p:sldId id="337" r:id="rId5"/>
    <p:sldId id="304" r:id="rId6"/>
    <p:sldId id="306" r:id="rId7"/>
    <p:sldId id="338" r:id="rId8"/>
    <p:sldId id="344" r:id="rId9"/>
    <p:sldId id="339" r:id="rId10"/>
    <p:sldId id="343" r:id="rId11"/>
    <p:sldId id="347" r:id="rId12"/>
    <p:sldId id="356" r:id="rId13"/>
    <p:sldId id="350" r:id="rId14"/>
    <p:sldId id="351" r:id="rId15"/>
    <p:sldId id="352" r:id="rId16"/>
    <p:sldId id="336" r:id="rId17"/>
    <p:sldId id="355" r:id="rId18"/>
    <p:sldId id="349" r:id="rId19"/>
  </p:sldIdLst>
  <p:sldSz cx="12192000" cy="6858000"/>
  <p:notesSz cx="6735763" cy="9866313"/>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Средний стиль 2 — акцент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Средний стиль 2 — акцент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Средний стиль 2 — акцент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91" d="100"/>
          <a:sy n="91" d="100"/>
        </p:scale>
        <p:origin x="96" y="63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sz="quarter" idx="1"/>
          </p:nvPr>
        </p:nvSpPr>
        <p:spPr>
          <a:xfrm>
            <a:off x="3815373" y="0"/>
            <a:ext cx="2918831" cy="495029"/>
          </a:xfrm>
          <a:prstGeom prst="rect">
            <a:avLst/>
          </a:prstGeom>
        </p:spPr>
        <p:txBody>
          <a:bodyPr vert="horz" lIns="91440" tIns="45720" rIns="91440" bIns="45720" rtlCol="0"/>
          <a:lstStyle>
            <a:lvl1pPr algn="r">
              <a:defRPr sz="1200"/>
            </a:lvl1pPr>
          </a:lstStyle>
          <a:p>
            <a:fld id="{A8A30191-088F-4EFC-8586-C2241F4A6641}" type="datetimeFigureOut">
              <a:rPr lang="ru-RU" smtClean="0"/>
              <a:t>15.06.2021</a:t>
            </a:fld>
            <a:endParaRPr lang="ru-RU"/>
          </a:p>
        </p:txBody>
      </p:sp>
      <p:sp>
        <p:nvSpPr>
          <p:cNvPr id="4" name="Нижний колонтитул 3"/>
          <p:cNvSpPr>
            <a:spLocks noGrp="1"/>
          </p:cNvSpPr>
          <p:nvPr>
            <p:ph type="ftr" sz="quarter" idx="2"/>
          </p:nvPr>
        </p:nvSpPr>
        <p:spPr>
          <a:xfrm>
            <a:off x="0" y="9371286"/>
            <a:ext cx="2918831" cy="495028"/>
          </a:xfrm>
          <a:prstGeom prst="rect">
            <a:avLst/>
          </a:prstGeom>
        </p:spPr>
        <p:txBody>
          <a:bodyPr vert="horz" lIns="91440" tIns="45720" rIns="91440" bIns="45720" rtlCol="0" anchor="b"/>
          <a:lstStyle>
            <a:lvl1pPr algn="l">
              <a:defRPr sz="1200"/>
            </a:lvl1pPr>
          </a:lstStyle>
          <a:p>
            <a:r>
              <a:rPr lang="ru-RU" smtClean="0"/>
              <a:t>Букато, Л.Г. Идеи восстановительного правосудия: история и современность</a:t>
            </a:r>
            <a:endParaRPr lang="ru-RU"/>
          </a:p>
        </p:txBody>
      </p:sp>
      <p:sp>
        <p:nvSpPr>
          <p:cNvPr id="5" name="Номер слайда 4"/>
          <p:cNvSpPr>
            <a:spLocks noGrp="1"/>
          </p:cNvSpPr>
          <p:nvPr>
            <p:ph type="sldNum" sz="quarter" idx="3"/>
          </p:nvPr>
        </p:nvSpPr>
        <p:spPr>
          <a:xfrm>
            <a:off x="3815373" y="9371286"/>
            <a:ext cx="2918831" cy="495028"/>
          </a:xfrm>
          <a:prstGeom prst="rect">
            <a:avLst/>
          </a:prstGeom>
        </p:spPr>
        <p:txBody>
          <a:bodyPr vert="horz" lIns="91440" tIns="45720" rIns="91440" bIns="45720" rtlCol="0" anchor="b"/>
          <a:lstStyle>
            <a:lvl1pPr algn="r">
              <a:defRPr sz="1200"/>
            </a:lvl1pPr>
          </a:lstStyle>
          <a:p>
            <a:fld id="{BC2E2ECC-E5C2-4B04-9759-54EE505E454E}" type="slidenum">
              <a:rPr lang="ru-RU" smtClean="0"/>
              <a:t>‹#›</a:t>
            </a:fld>
            <a:endParaRPr lang="ru-RU"/>
          </a:p>
        </p:txBody>
      </p:sp>
    </p:spTree>
    <p:extLst>
      <p:ext uri="{BB962C8B-B14F-4D97-AF65-F5344CB8AC3E}">
        <p14:creationId xmlns:p14="http://schemas.microsoft.com/office/powerpoint/2010/main" val="3690879406"/>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15373" y="0"/>
            <a:ext cx="2918831" cy="495029"/>
          </a:xfrm>
          <a:prstGeom prst="rect">
            <a:avLst/>
          </a:prstGeom>
        </p:spPr>
        <p:txBody>
          <a:bodyPr vert="horz" lIns="91440" tIns="45720" rIns="91440" bIns="45720" rtlCol="0"/>
          <a:lstStyle>
            <a:lvl1pPr algn="r">
              <a:defRPr sz="1200"/>
            </a:lvl1pPr>
          </a:lstStyle>
          <a:p>
            <a:fld id="{5A442281-75C4-4503-B3A5-FC104676BCE8}" type="datetimeFigureOut">
              <a:rPr lang="ru-RU" smtClean="0"/>
              <a:t>15.06.2021</a:t>
            </a:fld>
            <a:endParaRPr lang="ru-RU"/>
          </a:p>
        </p:txBody>
      </p:sp>
      <p:sp>
        <p:nvSpPr>
          <p:cNvPr id="4" name="Образ слайда 3"/>
          <p:cNvSpPr>
            <a:spLocks noGrp="1" noRot="1" noChangeAspect="1"/>
          </p:cNvSpPr>
          <p:nvPr>
            <p:ph type="sldImg" idx="2"/>
          </p:nvPr>
        </p:nvSpPr>
        <p:spPr>
          <a:xfrm>
            <a:off x="409575" y="1233488"/>
            <a:ext cx="5916613" cy="3328987"/>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73577" y="4748163"/>
            <a:ext cx="5388610" cy="3884861"/>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9371286"/>
            <a:ext cx="2918831" cy="495028"/>
          </a:xfrm>
          <a:prstGeom prst="rect">
            <a:avLst/>
          </a:prstGeom>
        </p:spPr>
        <p:txBody>
          <a:bodyPr vert="horz" lIns="91440" tIns="45720" rIns="91440" bIns="45720" rtlCol="0" anchor="b"/>
          <a:lstStyle>
            <a:lvl1pPr algn="l">
              <a:defRPr sz="1200"/>
            </a:lvl1pPr>
          </a:lstStyle>
          <a:p>
            <a:r>
              <a:rPr lang="ru-RU" smtClean="0"/>
              <a:t>Букато, Л.Г. Идеи восстановительного правосудия: история и современность</a:t>
            </a:r>
            <a:endParaRPr lang="ru-RU"/>
          </a:p>
        </p:txBody>
      </p:sp>
      <p:sp>
        <p:nvSpPr>
          <p:cNvPr id="7" name="Номер слайда 6"/>
          <p:cNvSpPr>
            <a:spLocks noGrp="1"/>
          </p:cNvSpPr>
          <p:nvPr>
            <p:ph type="sldNum" sz="quarter" idx="5"/>
          </p:nvPr>
        </p:nvSpPr>
        <p:spPr>
          <a:xfrm>
            <a:off x="3815373" y="9371286"/>
            <a:ext cx="2918831" cy="495028"/>
          </a:xfrm>
          <a:prstGeom prst="rect">
            <a:avLst/>
          </a:prstGeom>
        </p:spPr>
        <p:txBody>
          <a:bodyPr vert="horz" lIns="91440" tIns="45720" rIns="91440" bIns="45720" rtlCol="0" anchor="b"/>
          <a:lstStyle>
            <a:lvl1pPr algn="r">
              <a:defRPr sz="1200"/>
            </a:lvl1pPr>
          </a:lstStyle>
          <a:p>
            <a:fld id="{16D5369B-263C-45BF-B20A-F5AE597F2572}" type="slidenum">
              <a:rPr lang="ru-RU" smtClean="0"/>
              <a:t>‹#›</a:t>
            </a:fld>
            <a:endParaRPr lang="ru-RU"/>
          </a:p>
        </p:txBody>
      </p:sp>
    </p:spTree>
    <p:extLst>
      <p:ext uri="{BB962C8B-B14F-4D97-AF65-F5344CB8AC3E}">
        <p14:creationId xmlns:p14="http://schemas.microsoft.com/office/powerpoint/2010/main" val="1903406322"/>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731D86C0-7ABE-4F0A-B95E-31045268FF2E}" type="datetime1">
              <a:rPr lang="ru-RU" smtClean="0"/>
              <a:t>15.06.2021</a:t>
            </a:fld>
            <a:endParaRPr lang="ru-RU"/>
          </a:p>
        </p:txBody>
      </p:sp>
      <p:sp>
        <p:nvSpPr>
          <p:cNvPr id="5" name="Нижний колонтитул 4"/>
          <p:cNvSpPr>
            <a:spLocks noGrp="1"/>
          </p:cNvSpPr>
          <p:nvPr>
            <p:ph type="ftr" sz="quarter" idx="11"/>
          </p:nvPr>
        </p:nvSpPr>
        <p:spPr/>
        <p:txBody>
          <a:bodyPr/>
          <a:lstStyle/>
          <a:p>
            <a:r>
              <a:rPr lang="ru-RU" smtClean="0"/>
              <a:t>Букато, Л.Г. Восстановительное правосудие: новый взгляд на преступление и наказание в Беларуси</a:t>
            </a:r>
            <a:endParaRPr lang="ru-RU"/>
          </a:p>
        </p:txBody>
      </p:sp>
      <p:sp>
        <p:nvSpPr>
          <p:cNvPr id="6" name="Номер слайда 5"/>
          <p:cNvSpPr>
            <a:spLocks noGrp="1"/>
          </p:cNvSpPr>
          <p:nvPr>
            <p:ph type="sldNum" sz="quarter" idx="12"/>
          </p:nvPr>
        </p:nvSpPr>
        <p:spPr/>
        <p:txBody>
          <a:bodyPr/>
          <a:lstStyle/>
          <a:p>
            <a:fld id="{DCD367D9-FCCE-4AE6-A7B9-F9EA369788BD}" type="slidenum">
              <a:rPr lang="ru-RU" smtClean="0"/>
              <a:t>‹#›</a:t>
            </a:fld>
            <a:endParaRPr lang="ru-RU"/>
          </a:p>
        </p:txBody>
      </p:sp>
    </p:spTree>
    <p:extLst>
      <p:ext uri="{BB962C8B-B14F-4D97-AF65-F5344CB8AC3E}">
        <p14:creationId xmlns:p14="http://schemas.microsoft.com/office/powerpoint/2010/main" val="33381949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F08D7C46-3C8A-4F91-9C51-A9F1D0C38F4A}" type="datetime1">
              <a:rPr lang="ru-RU" smtClean="0"/>
              <a:t>15.06.2021</a:t>
            </a:fld>
            <a:endParaRPr lang="ru-RU"/>
          </a:p>
        </p:txBody>
      </p:sp>
      <p:sp>
        <p:nvSpPr>
          <p:cNvPr id="5" name="Нижний колонтитул 4"/>
          <p:cNvSpPr>
            <a:spLocks noGrp="1"/>
          </p:cNvSpPr>
          <p:nvPr>
            <p:ph type="ftr" sz="quarter" idx="11"/>
          </p:nvPr>
        </p:nvSpPr>
        <p:spPr/>
        <p:txBody>
          <a:bodyPr/>
          <a:lstStyle/>
          <a:p>
            <a:r>
              <a:rPr lang="ru-RU" smtClean="0"/>
              <a:t>Букато, Л.Г. Восстановительное правосудие: новый взгляд на преступление и наказание в Беларуси</a:t>
            </a:r>
            <a:endParaRPr lang="ru-RU"/>
          </a:p>
        </p:txBody>
      </p:sp>
      <p:sp>
        <p:nvSpPr>
          <p:cNvPr id="6" name="Номер слайда 5"/>
          <p:cNvSpPr>
            <a:spLocks noGrp="1"/>
          </p:cNvSpPr>
          <p:nvPr>
            <p:ph type="sldNum" sz="quarter" idx="12"/>
          </p:nvPr>
        </p:nvSpPr>
        <p:spPr/>
        <p:txBody>
          <a:bodyPr/>
          <a:lstStyle/>
          <a:p>
            <a:fld id="{DCD367D9-FCCE-4AE6-A7B9-F9EA369788BD}" type="slidenum">
              <a:rPr lang="ru-RU" smtClean="0"/>
              <a:t>‹#›</a:t>
            </a:fld>
            <a:endParaRPr lang="ru-RU"/>
          </a:p>
        </p:txBody>
      </p:sp>
    </p:spTree>
    <p:extLst>
      <p:ext uri="{BB962C8B-B14F-4D97-AF65-F5344CB8AC3E}">
        <p14:creationId xmlns:p14="http://schemas.microsoft.com/office/powerpoint/2010/main" val="3860358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D38C880C-5048-485B-A77D-2A69BCD63A54}" type="datetime1">
              <a:rPr lang="ru-RU" smtClean="0"/>
              <a:t>15.06.2021</a:t>
            </a:fld>
            <a:endParaRPr lang="ru-RU"/>
          </a:p>
        </p:txBody>
      </p:sp>
      <p:sp>
        <p:nvSpPr>
          <p:cNvPr id="5" name="Нижний колонтитул 4"/>
          <p:cNvSpPr>
            <a:spLocks noGrp="1"/>
          </p:cNvSpPr>
          <p:nvPr>
            <p:ph type="ftr" sz="quarter" idx="11"/>
          </p:nvPr>
        </p:nvSpPr>
        <p:spPr/>
        <p:txBody>
          <a:bodyPr/>
          <a:lstStyle/>
          <a:p>
            <a:r>
              <a:rPr lang="ru-RU" smtClean="0"/>
              <a:t>Букато, Л.Г. Восстановительное правосудие: новый взгляд на преступление и наказание в Беларуси</a:t>
            </a:r>
            <a:endParaRPr lang="ru-RU"/>
          </a:p>
        </p:txBody>
      </p:sp>
      <p:sp>
        <p:nvSpPr>
          <p:cNvPr id="6" name="Номер слайда 5"/>
          <p:cNvSpPr>
            <a:spLocks noGrp="1"/>
          </p:cNvSpPr>
          <p:nvPr>
            <p:ph type="sldNum" sz="quarter" idx="12"/>
          </p:nvPr>
        </p:nvSpPr>
        <p:spPr/>
        <p:txBody>
          <a:bodyPr/>
          <a:lstStyle/>
          <a:p>
            <a:fld id="{DCD367D9-FCCE-4AE6-A7B9-F9EA369788BD}" type="slidenum">
              <a:rPr lang="ru-RU" smtClean="0"/>
              <a:t>‹#›</a:t>
            </a:fld>
            <a:endParaRPr lang="ru-RU"/>
          </a:p>
        </p:txBody>
      </p:sp>
    </p:spTree>
    <p:extLst>
      <p:ext uri="{BB962C8B-B14F-4D97-AF65-F5344CB8AC3E}">
        <p14:creationId xmlns:p14="http://schemas.microsoft.com/office/powerpoint/2010/main" val="33620355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9199C876-594A-429E-95AC-978FF8945FDF}" type="datetime1">
              <a:rPr lang="ru-RU" smtClean="0"/>
              <a:t>15.06.2021</a:t>
            </a:fld>
            <a:endParaRPr lang="ru-RU"/>
          </a:p>
        </p:txBody>
      </p:sp>
      <p:sp>
        <p:nvSpPr>
          <p:cNvPr id="5" name="Нижний колонтитул 4"/>
          <p:cNvSpPr>
            <a:spLocks noGrp="1"/>
          </p:cNvSpPr>
          <p:nvPr>
            <p:ph type="ftr" sz="quarter" idx="11"/>
          </p:nvPr>
        </p:nvSpPr>
        <p:spPr/>
        <p:txBody>
          <a:bodyPr/>
          <a:lstStyle/>
          <a:p>
            <a:r>
              <a:rPr lang="ru-RU" smtClean="0"/>
              <a:t>Букато, Л.Г. Восстановительное правосудие: новый взгляд на преступление и наказание в Беларуси</a:t>
            </a:r>
            <a:endParaRPr lang="ru-RU"/>
          </a:p>
        </p:txBody>
      </p:sp>
      <p:sp>
        <p:nvSpPr>
          <p:cNvPr id="6" name="Номер слайда 5"/>
          <p:cNvSpPr>
            <a:spLocks noGrp="1"/>
          </p:cNvSpPr>
          <p:nvPr>
            <p:ph type="sldNum" sz="quarter" idx="12"/>
          </p:nvPr>
        </p:nvSpPr>
        <p:spPr/>
        <p:txBody>
          <a:bodyPr/>
          <a:lstStyle/>
          <a:p>
            <a:fld id="{DCD367D9-FCCE-4AE6-A7B9-F9EA369788BD}" type="slidenum">
              <a:rPr lang="ru-RU" smtClean="0"/>
              <a:t>‹#›</a:t>
            </a:fld>
            <a:endParaRPr lang="ru-RU"/>
          </a:p>
        </p:txBody>
      </p:sp>
    </p:spTree>
    <p:extLst>
      <p:ext uri="{BB962C8B-B14F-4D97-AF65-F5344CB8AC3E}">
        <p14:creationId xmlns:p14="http://schemas.microsoft.com/office/powerpoint/2010/main" val="12971241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1FC7223B-C4D9-4E0F-A912-6F428A410822}" type="datetime1">
              <a:rPr lang="ru-RU" smtClean="0"/>
              <a:t>15.06.2021</a:t>
            </a:fld>
            <a:endParaRPr lang="ru-RU"/>
          </a:p>
        </p:txBody>
      </p:sp>
      <p:sp>
        <p:nvSpPr>
          <p:cNvPr id="5" name="Нижний колонтитул 4"/>
          <p:cNvSpPr>
            <a:spLocks noGrp="1"/>
          </p:cNvSpPr>
          <p:nvPr>
            <p:ph type="ftr" sz="quarter" idx="11"/>
          </p:nvPr>
        </p:nvSpPr>
        <p:spPr/>
        <p:txBody>
          <a:bodyPr/>
          <a:lstStyle/>
          <a:p>
            <a:r>
              <a:rPr lang="ru-RU" smtClean="0"/>
              <a:t>Букато, Л.Г. Восстановительное правосудие: новый взгляд на преступление и наказание в Беларуси</a:t>
            </a:r>
            <a:endParaRPr lang="ru-RU"/>
          </a:p>
        </p:txBody>
      </p:sp>
      <p:sp>
        <p:nvSpPr>
          <p:cNvPr id="6" name="Номер слайда 5"/>
          <p:cNvSpPr>
            <a:spLocks noGrp="1"/>
          </p:cNvSpPr>
          <p:nvPr>
            <p:ph type="sldNum" sz="quarter" idx="12"/>
          </p:nvPr>
        </p:nvSpPr>
        <p:spPr/>
        <p:txBody>
          <a:bodyPr/>
          <a:lstStyle/>
          <a:p>
            <a:fld id="{DCD367D9-FCCE-4AE6-A7B9-F9EA369788BD}" type="slidenum">
              <a:rPr lang="ru-RU" smtClean="0"/>
              <a:t>‹#›</a:t>
            </a:fld>
            <a:endParaRPr lang="ru-RU"/>
          </a:p>
        </p:txBody>
      </p:sp>
    </p:spTree>
    <p:extLst>
      <p:ext uri="{BB962C8B-B14F-4D97-AF65-F5344CB8AC3E}">
        <p14:creationId xmlns:p14="http://schemas.microsoft.com/office/powerpoint/2010/main" val="25366365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D7A16B88-CAEB-444A-9FD9-C1D8D55BACC5}" type="datetime1">
              <a:rPr lang="ru-RU" smtClean="0"/>
              <a:t>15.06.2021</a:t>
            </a:fld>
            <a:endParaRPr lang="ru-RU"/>
          </a:p>
        </p:txBody>
      </p:sp>
      <p:sp>
        <p:nvSpPr>
          <p:cNvPr id="6" name="Нижний колонтитул 5"/>
          <p:cNvSpPr>
            <a:spLocks noGrp="1"/>
          </p:cNvSpPr>
          <p:nvPr>
            <p:ph type="ftr" sz="quarter" idx="11"/>
          </p:nvPr>
        </p:nvSpPr>
        <p:spPr/>
        <p:txBody>
          <a:bodyPr/>
          <a:lstStyle/>
          <a:p>
            <a:r>
              <a:rPr lang="ru-RU" smtClean="0"/>
              <a:t>Букато, Л.Г. Восстановительное правосудие: новый взгляд на преступление и наказание в Беларуси</a:t>
            </a:r>
            <a:endParaRPr lang="ru-RU"/>
          </a:p>
        </p:txBody>
      </p:sp>
      <p:sp>
        <p:nvSpPr>
          <p:cNvPr id="7" name="Номер слайда 6"/>
          <p:cNvSpPr>
            <a:spLocks noGrp="1"/>
          </p:cNvSpPr>
          <p:nvPr>
            <p:ph type="sldNum" sz="quarter" idx="12"/>
          </p:nvPr>
        </p:nvSpPr>
        <p:spPr/>
        <p:txBody>
          <a:bodyPr/>
          <a:lstStyle/>
          <a:p>
            <a:fld id="{DCD367D9-FCCE-4AE6-A7B9-F9EA369788BD}" type="slidenum">
              <a:rPr lang="ru-RU" smtClean="0"/>
              <a:t>‹#›</a:t>
            </a:fld>
            <a:endParaRPr lang="ru-RU"/>
          </a:p>
        </p:txBody>
      </p:sp>
    </p:spTree>
    <p:extLst>
      <p:ext uri="{BB962C8B-B14F-4D97-AF65-F5344CB8AC3E}">
        <p14:creationId xmlns:p14="http://schemas.microsoft.com/office/powerpoint/2010/main" val="23790476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FC0C7BCE-5D36-4D04-9039-301C6FEB1F44}" type="datetime1">
              <a:rPr lang="ru-RU" smtClean="0"/>
              <a:t>15.06.2021</a:t>
            </a:fld>
            <a:endParaRPr lang="ru-RU"/>
          </a:p>
        </p:txBody>
      </p:sp>
      <p:sp>
        <p:nvSpPr>
          <p:cNvPr id="8" name="Нижний колонтитул 7"/>
          <p:cNvSpPr>
            <a:spLocks noGrp="1"/>
          </p:cNvSpPr>
          <p:nvPr>
            <p:ph type="ftr" sz="quarter" idx="11"/>
          </p:nvPr>
        </p:nvSpPr>
        <p:spPr/>
        <p:txBody>
          <a:bodyPr/>
          <a:lstStyle/>
          <a:p>
            <a:r>
              <a:rPr lang="ru-RU" smtClean="0"/>
              <a:t>Букато, Л.Г. Восстановительное правосудие: новый взгляд на преступление и наказание в Беларуси</a:t>
            </a:r>
            <a:endParaRPr lang="ru-RU"/>
          </a:p>
        </p:txBody>
      </p:sp>
      <p:sp>
        <p:nvSpPr>
          <p:cNvPr id="9" name="Номер слайда 8"/>
          <p:cNvSpPr>
            <a:spLocks noGrp="1"/>
          </p:cNvSpPr>
          <p:nvPr>
            <p:ph type="sldNum" sz="quarter" idx="12"/>
          </p:nvPr>
        </p:nvSpPr>
        <p:spPr/>
        <p:txBody>
          <a:bodyPr/>
          <a:lstStyle/>
          <a:p>
            <a:fld id="{DCD367D9-FCCE-4AE6-A7B9-F9EA369788BD}" type="slidenum">
              <a:rPr lang="ru-RU" smtClean="0"/>
              <a:t>‹#›</a:t>
            </a:fld>
            <a:endParaRPr lang="ru-RU"/>
          </a:p>
        </p:txBody>
      </p:sp>
    </p:spTree>
    <p:extLst>
      <p:ext uri="{BB962C8B-B14F-4D97-AF65-F5344CB8AC3E}">
        <p14:creationId xmlns:p14="http://schemas.microsoft.com/office/powerpoint/2010/main" val="5601097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76D213B5-F4CD-4425-85E5-CCDCE507B816}" type="datetime1">
              <a:rPr lang="ru-RU" smtClean="0"/>
              <a:t>15.06.2021</a:t>
            </a:fld>
            <a:endParaRPr lang="ru-RU"/>
          </a:p>
        </p:txBody>
      </p:sp>
      <p:sp>
        <p:nvSpPr>
          <p:cNvPr id="4" name="Нижний колонтитул 3"/>
          <p:cNvSpPr>
            <a:spLocks noGrp="1"/>
          </p:cNvSpPr>
          <p:nvPr>
            <p:ph type="ftr" sz="quarter" idx="11"/>
          </p:nvPr>
        </p:nvSpPr>
        <p:spPr/>
        <p:txBody>
          <a:bodyPr/>
          <a:lstStyle/>
          <a:p>
            <a:r>
              <a:rPr lang="ru-RU" smtClean="0"/>
              <a:t>Букато, Л.Г. Восстановительное правосудие: новый взгляд на преступление и наказание в Беларуси</a:t>
            </a:r>
            <a:endParaRPr lang="ru-RU"/>
          </a:p>
        </p:txBody>
      </p:sp>
      <p:sp>
        <p:nvSpPr>
          <p:cNvPr id="5" name="Номер слайда 4"/>
          <p:cNvSpPr>
            <a:spLocks noGrp="1"/>
          </p:cNvSpPr>
          <p:nvPr>
            <p:ph type="sldNum" sz="quarter" idx="12"/>
          </p:nvPr>
        </p:nvSpPr>
        <p:spPr/>
        <p:txBody>
          <a:bodyPr/>
          <a:lstStyle/>
          <a:p>
            <a:fld id="{DCD367D9-FCCE-4AE6-A7B9-F9EA369788BD}" type="slidenum">
              <a:rPr lang="ru-RU" smtClean="0"/>
              <a:t>‹#›</a:t>
            </a:fld>
            <a:endParaRPr lang="ru-RU"/>
          </a:p>
        </p:txBody>
      </p:sp>
    </p:spTree>
    <p:extLst>
      <p:ext uri="{BB962C8B-B14F-4D97-AF65-F5344CB8AC3E}">
        <p14:creationId xmlns:p14="http://schemas.microsoft.com/office/powerpoint/2010/main" val="41773641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88A999C7-8005-444A-A8ED-82ED0505B3F6}" type="datetime1">
              <a:rPr lang="ru-RU" smtClean="0"/>
              <a:t>15.06.2021</a:t>
            </a:fld>
            <a:endParaRPr lang="ru-RU"/>
          </a:p>
        </p:txBody>
      </p:sp>
      <p:sp>
        <p:nvSpPr>
          <p:cNvPr id="3" name="Нижний колонтитул 2"/>
          <p:cNvSpPr>
            <a:spLocks noGrp="1"/>
          </p:cNvSpPr>
          <p:nvPr>
            <p:ph type="ftr" sz="quarter" idx="11"/>
          </p:nvPr>
        </p:nvSpPr>
        <p:spPr/>
        <p:txBody>
          <a:bodyPr/>
          <a:lstStyle/>
          <a:p>
            <a:r>
              <a:rPr lang="ru-RU" smtClean="0"/>
              <a:t>Букато, Л.Г. Восстановительное правосудие: новый взгляд на преступление и наказание в Беларуси</a:t>
            </a:r>
            <a:endParaRPr lang="ru-RU"/>
          </a:p>
        </p:txBody>
      </p:sp>
      <p:sp>
        <p:nvSpPr>
          <p:cNvPr id="4" name="Номер слайда 3"/>
          <p:cNvSpPr>
            <a:spLocks noGrp="1"/>
          </p:cNvSpPr>
          <p:nvPr>
            <p:ph type="sldNum" sz="quarter" idx="12"/>
          </p:nvPr>
        </p:nvSpPr>
        <p:spPr/>
        <p:txBody>
          <a:bodyPr/>
          <a:lstStyle/>
          <a:p>
            <a:fld id="{DCD367D9-FCCE-4AE6-A7B9-F9EA369788BD}" type="slidenum">
              <a:rPr lang="ru-RU" smtClean="0"/>
              <a:t>‹#›</a:t>
            </a:fld>
            <a:endParaRPr lang="ru-RU"/>
          </a:p>
        </p:txBody>
      </p:sp>
    </p:spTree>
    <p:extLst>
      <p:ext uri="{BB962C8B-B14F-4D97-AF65-F5344CB8AC3E}">
        <p14:creationId xmlns:p14="http://schemas.microsoft.com/office/powerpoint/2010/main" val="34647791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DCA8FBEE-5526-4D1E-AF86-896E3DE6521E}" type="datetime1">
              <a:rPr lang="ru-RU" smtClean="0"/>
              <a:t>15.06.2021</a:t>
            </a:fld>
            <a:endParaRPr lang="ru-RU"/>
          </a:p>
        </p:txBody>
      </p:sp>
      <p:sp>
        <p:nvSpPr>
          <p:cNvPr id="6" name="Нижний колонтитул 5"/>
          <p:cNvSpPr>
            <a:spLocks noGrp="1"/>
          </p:cNvSpPr>
          <p:nvPr>
            <p:ph type="ftr" sz="quarter" idx="11"/>
          </p:nvPr>
        </p:nvSpPr>
        <p:spPr/>
        <p:txBody>
          <a:bodyPr/>
          <a:lstStyle/>
          <a:p>
            <a:r>
              <a:rPr lang="ru-RU" smtClean="0"/>
              <a:t>Букато, Л.Г. Восстановительное правосудие: новый взгляд на преступление и наказание в Беларуси</a:t>
            </a:r>
            <a:endParaRPr lang="ru-RU"/>
          </a:p>
        </p:txBody>
      </p:sp>
      <p:sp>
        <p:nvSpPr>
          <p:cNvPr id="7" name="Номер слайда 6"/>
          <p:cNvSpPr>
            <a:spLocks noGrp="1"/>
          </p:cNvSpPr>
          <p:nvPr>
            <p:ph type="sldNum" sz="quarter" idx="12"/>
          </p:nvPr>
        </p:nvSpPr>
        <p:spPr/>
        <p:txBody>
          <a:bodyPr/>
          <a:lstStyle/>
          <a:p>
            <a:fld id="{DCD367D9-FCCE-4AE6-A7B9-F9EA369788BD}" type="slidenum">
              <a:rPr lang="ru-RU" smtClean="0"/>
              <a:t>‹#›</a:t>
            </a:fld>
            <a:endParaRPr lang="ru-RU"/>
          </a:p>
        </p:txBody>
      </p:sp>
    </p:spTree>
    <p:extLst>
      <p:ext uri="{BB962C8B-B14F-4D97-AF65-F5344CB8AC3E}">
        <p14:creationId xmlns:p14="http://schemas.microsoft.com/office/powerpoint/2010/main" val="5275407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B1E0C461-91FA-4B58-8F4E-9ADE41AA9CD7}" type="datetime1">
              <a:rPr lang="ru-RU" smtClean="0"/>
              <a:t>15.06.2021</a:t>
            </a:fld>
            <a:endParaRPr lang="ru-RU"/>
          </a:p>
        </p:txBody>
      </p:sp>
      <p:sp>
        <p:nvSpPr>
          <p:cNvPr id="6" name="Нижний колонтитул 5"/>
          <p:cNvSpPr>
            <a:spLocks noGrp="1"/>
          </p:cNvSpPr>
          <p:nvPr>
            <p:ph type="ftr" sz="quarter" idx="11"/>
          </p:nvPr>
        </p:nvSpPr>
        <p:spPr/>
        <p:txBody>
          <a:bodyPr/>
          <a:lstStyle/>
          <a:p>
            <a:r>
              <a:rPr lang="ru-RU" smtClean="0"/>
              <a:t>Букато, Л.Г. Восстановительное правосудие: новый взгляд на преступление и наказание в Беларуси</a:t>
            </a:r>
            <a:endParaRPr lang="ru-RU"/>
          </a:p>
        </p:txBody>
      </p:sp>
      <p:sp>
        <p:nvSpPr>
          <p:cNvPr id="7" name="Номер слайда 6"/>
          <p:cNvSpPr>
            <a:spLocks noGrp="1"/>
          </p:cNvSpPr>
          <p:nvPr>
            <p:ph type="sldNum" sz="quarter" idx="12"/>
          </p:nvPr>
        </p:nvSpPr>
        <p:spPr/>
        <p:txBody>
          <a:bodyPr/>
          <a:lstStyle/>
          <a:p>
            <a:fld id="{DCD367D9-FCCE-4AE6-A7B9-F9EA369788BD}" type="slidenum">
              <a:rPr lang="ru-RU" smtClean="0"/>
              <a:t>‹#›</a:t>
            </a:fld>
            <a:endParaRPr lang="ru-RU"/>
          </a:p>
        </p:txBody>
      </p:sp>
    </p:spTree>
    <p:extLst>
      <p:ext uri="{BB962C8B-B14F-4D97-AF65-F5344CB8AC3E}">
        <p14:creationId xmlns:p14="http://schemas.microsoft.com/office/powerpoint/2010/main" val="4532211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B1EB1A-BA3D-4583-AF5B-9580309A16E8}" type="datetime1">
              <a:rPr lang="ru-RU" smtClean="0"/>
              <a:t>15.06.2021</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ru-RU" smtClean="0"/>
              <a:t>Букато, Л.Г. Восстановительное правосудие: новый взгляд на преступление и наказание в Беларуси</a:t>
            </a:r>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D367D9-FCCE-4AE6-A7B9-F9EA369788BD}" type="slidenum">
              <a:rPr lang="ru-RU" smtClean="0"/>
              <a:t>‹#›</a:t>
            </a:fld>
            <a:endParaRPr lang="ru-RU"/>
          </a:p>
        </p:txBody>
      </p:sp>
    </p:spTree>
    <p:extLst>
      <p:ext uri="{BB962C8B-B14F-4D97-AF65-F5344CB8AC3E}">
        <p14:creationId xmlns:p14="http://schemas.microsoft.com/office/powerpoint/2010/main" val="37685151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mailto:liudmilaorlovskaya13@gmail.com" TargetMode="External"/><Relationship Id="rId2" Type="http://schemas.openxmlformats.org/officeDocument/2006/relationships/hyperlink" Target="mailto:orlovskaya@bsu.by"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4"/>
            <a:ext cx="10515600" cy="2534829"/>
          </a:xfrm>
        </p:spPr>
        <p:txBody>
          <a:bodyPr>
            <a:noAutofit/>
          </a:bodyPr>
          <a:lstStyle/>
          <a:p>
            <a:r>
              <a:rPr lang="ru-RU" sz="5500" dirty="0">
                <a:latin typeface="+mn-lt"/>
              </a:rPr>
              <a:t>Практика и эффекты применения восстановительной медиации </a:t>
            </a:r>
            <a:endParaRPr lang="ru-RU" sz="5500" dirty="0">
              <a:effectLst>
                <a:outerShdw blurRad="38100" dist="38100" dir="2700000" algn="tl">
                  <a:srgbClr val="000000">
                    <a:alpha val="43137"/>
                  </a:srgbClr>
                </a:outerShdw>
              </a:effectLst>
              <a:latin typeface="+mn-lt"/>
            </a:endParaRPr>
          </a:p>
        </p:txBody>
      </p:sp>
      <p:sp>
        <p:nvSpPr>
          <p:cNvPr id="3" name="Объект 2"/>
          <p:cNvSpPr>
            <a:spLocks noGrp="1"/>
          </p:cNvSpPr>
          <p:nvPr>
            <p:ph idx="1"/>
          </p:nvPr>
        </p:nvSpPr>
        <p:spPr>
          <a:xfrm>
            <a:off x="940526" y="3030583"/>
            <a:ext cx="10413274" cy="3226527"/>
          </a:xfrm>
        </p:spPr>
        <p:txBody>
          <a:bodyPr>
            <a:normAutofit fontScale="70000" lnSpcReduction="20000"/>
          </a:bodyPr>
          <a:lstStyle/>
          <a:p>
            <a:pPr marL="0" indent="0" algn="just">
              <a:lnSpc>
                <a:spcPct val="110000"/>
              </a:lnSpc>
              <a:spcBef>
                <a:spcPts val="0"/>
              </a:spcBef>
              <a:buNone/>
            </a:pPr>
            <a:r>
              <a:rPr lang="ru-RU" b="1" dirty="0"/>
              <a:t>Людмила </a:t>
            </a:r>
            <a:r>
              <a:rPr lang="ru-RU" b="1" dirty="0" smtClean="0"/>
              <a:t>Орловская</a:t>
            </a:r>
            <a:endParaRPr lang="ru-RU" b="1" dirty="0"/>
          </a:p>
          <a:p>
            <a:pPr marL="0" indent="0" algn="just">
              <a:lnSpc>
                <a:spcPct val="110000"/>
              </a:lnSpc>
              <a:spcBef>
                <a:spcPts val="0"/>
              </a:spcBef>
              <a:buNone/>
            </a:pPr>
            <a:r>
              <a:rPr lang="en-US" b="1" dirty="0"/>
              <a:t>Liudmila </a:t>
            </a:r>
            <a:r>
              <a:rPr lang="en-US" b="1" dirty="0" err="1" smtClean="0"/>
              <a:t>Orlovskaya</a:t>
            </a:r>
            <a:endParaRPr lang="en-US" b="1" dirty="0"/>
          </a:p>
          <a:p>
            <a:pPr algn="just">
              <a:lnSpc>
                <a:spcPct val="110000"/>
              </a:lnSpc>
              <a:spcBef>
                <a:spcPts val="0"/>
              </a:spcBef>
            </a:pPr>
            <a:endParaRPr lang="ru-RU" b="1" dirty="0"/>
          </a:p>
          <a:p>
            <a:pPr marL="0" indent="0" algn="just">
              <a:lnSpc>
                <a:spcPct val="110000"/>
              </a:lnSpc>
              <a:spcBef>
                <a:spcPts val="0"/>
              </a:spcBef>
              <a:buNone/>
            </a:pPr>
            <a:r>
              <a:rPr lang="ru-RU" b="1" dirty="0" smtClean="0"/>
              <a:t>Медиатор УПУ</a:t>
            </a:r>
            <a:r>
              <a:rPr lang="en-US" b="1" dirty="0" smtClean="0"/>
              <a:t> </a:t>
            </a:r>
            <a:r>
              <a:rPr lang="ru-RU" b="1" dirty="0"/>
              <a:t>«Центр «Медиация и право</a:t>
            </a:r>
            <a:r>
              <a:rPr lang="ru-RU" b="1" dirty="0" smtClean="0"/>
              <a:t>», руководитель проекта «Восстановительная медиация», психолог</a:t>
            </a:r>
            <a:r>
              <a:rPr lang="en-US" b="1" dirty="0" smtClean="0"/>
              <a:t>, </a:t>
            </a:r>
            <a:r>
              <a:rPr lang="ru-RU" b="1" dirty="0" smtClean="0"/>
              <a:t>доцент </a:t>
            </a:r>
            <a:r>
              <a:rPr lang="ru-RU" b="1" dirty="0"/>
              <a:t>кафедры уголовного процесса и прокурорского надзора юридического факультета Белорусского государственного университета, кандидат юридических наук, </a:t>
            </a:r>
            <a:r>
              <a:rPr lang="ru-RU" b="1" dirty="0" smtClean="0"/>
              <a:t>доцент</a:t>
            </a:r>
          </a:p>
          <a:p>
            <a:pPr marL="0" indent="0" algn="just">
              <a:lnSpc>
                <a:spcPct val="110000"/>
              </a:lnSpc>
              <a:spcBef>
                <a:spcPts val="0"/>
              </a:spcBef>
              <a:buNone/>
            </a:pPr>
            <a:r>
              <a:rPr lang="en-US" b="1" dirty="0" smtClean="0"/>
              <a:t>Mediator  </a:t>
            </a:r>
            <a:r>
              <a:rPr lang="en-US" b="1" dirty="0"/>
              <a:t>of the Center for Mediation and Law, </a:t>
            </a:r>
            <a:r>
              <a:rPr lang="en-US" b="1" dirty="0" smtClean="0"/>
              <a:t>Manager</a:t>
            </a:r>
            <a:r>
              <a:rPr lang="ru-RU" b="1" dirty="0" smtClean="0"/>
              <a:t> </a:t>
            </a:r>
            <a:r>
              <a:rPr lang="en-US" b="1" dirty="0" smtClean="0"/>
              <a:t>of Project “Restorative Mediation”,</a:t>
            </a:r>
            <a:r>
              <a:rPr lang="en-US" b="1" dirty="0"/>
              <a:t> </a:t>
            </a:r>
            <a:r>
              <a:rPr lang="en-US" b="1" dirty="0" smtClean="0"/>
              <a:t>psychologist, Associate </a:t>
            </a:r>
            <a:r>
              <a:rPr lang="en-US" b="1" dirty="0"/>
              <a:t>Professor at the Department of Criminal Procedure and Directorate of Public Prosecutions, Law Faculty, </a:t>
            </a:r>
            <a:r>
              <a:rPr lang="en-US" b="1" dirty="0" smtClean="0"/>
              <a:t>Belarusian State University, PhD </a:t>
            </a:r>
            <a:r>
              <a:rPr lang="en-US" b="1" dirty="0"/>
              <a:t>in </a:t>
            </a:r>
            <a:r>
              <a:rPr lang="en-US" b="1" dirty="0" smtClean="0"/>
              <a:t>Law</a:t>
            </a:r>
            <a:endParaRPr lang="ru-RU" dirty="0"/>
          </a:p>
        </p:txBody>
      </p:sp>
      <p:sp>
        <p:nvSpPr>
          <p:cNvPr id="5" name="Нижний колонтитул 4"/>
          <p:cNvSpPr>
            <a:spLocks noGrp="1"/>
          </p:cNvSpPr>
          <p:nvPr>
            <p:ph type="ftr" sz="quarter" idx="11"/>
          </p:nvPr>
        </p:nvSpPr>
        <p:spPr>
          <a:xfrm>
            <a:off x="3984171" y="6126480"/>
            <a:ext cx="4169229" cy="731520"/>
          </a:xfrm>
        </p:spPr>
        <p:txBody>
          <a:bodyPr/>
          <a:lstStyle/>
          <a:p>
            <a:pPr algn="just"/>
            <a:r>
              <a:rPr lang="ru-RU" sz="1000" dirty="0" smtClean="0"/>
              <a:t>Орловская, Л.Г. </a:t>
            </a:r>
            <a:r>
              <a:rPr lang="ru-RU" sz="1000" dirty="0"/>
              <a:t>Практика и эффекты применения восстановительной медиации </a:t>
            </a:r>
          </a:p>
        </p:txBody>
      </p:sp>
    </p:spTree>
    <p:extLst>
      <p:ext uri="{BB962C8B-B14F-4D97-AF65-F5344CB8AC3E}">
        <p14:creationId xmlns:p14="http://schemas.microsoft.com/office/powerpoint/2010/main" val="270278962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39252" y="536312"/>
            <a:ext cx="10094001" cy="872763"/>
          </a:xfrm>
        </p:spPr>
        <p:txBody>
          <a:bodyPr>
            <a:normAutofit/>
          </a:bodyPr>
          <a:lstStyle/>
          <a:p>
            <a:r>
              <a:rPr lang="ru-RU" b="1" dirty="0" smtClean="0"/>
              <a:t>Ключевые убеждения:</a:t>
            </a:r>
            <a:endParaRPr lang="ru-RU" b="1" dirty="0"/>
          </a:p>
        </p:txBody>
      </p:sp>
      <p:sp>
        <p:nvSpPr>
          <p:cNvPr id="3" name="Объект 2"/>
          <p:cNvSpPr>
            <a:spLocks noGrp="1"/>
          </p:cNvSpPr>
          <p:nvPr>
            <p:ph idx="1"/>
          </p:nvPr>
        </p:nvSpPr>
        <p:spPr>
          <a:xfrm>
            <a:off x="901336" y="1567543"/>
            <a:ext cx="10452463" cy="4609419"/>
          </a:xfrm>
        </p:spPr>
        <p:txBody>
          <a:bodyPr>
            <a:normAutofit fontScale="92500" lnSpcReduction="10000"/>
          </a:bodyPr>
          <a:lstStyle/>
          <a:p>
            <a:pPr algn="just"/>
            <a:r>
              <a:rPr lang="ru-RU" sz="3500" b="1" dirty="0" smtClean="0">
                <a:latin typeface="+mj-lt"/>
              </a:rPr>
              <a:t>Точка зрения каждого уникальна и ценна</a:t>
            </a:r>
          </a:p>
          <a:p>
            <a:pPr algn="just"/>
            <a:r>
              <a:rPr lang="ru-RU" sz="3500" b="1" dirty="0" smtClean="0">
                <a:latin typeface="+mj-lt"/>
              </a:rPr>
              <a:t>Мысли </a:t>
            </a:r>
            <a:r>
              <a:rPr lang="ru-RU" sz="3500" b="1" dirty="0">
                <a:latin typeface="+mj-lt"/>
              </a:rPr>
              <a:t>влияют на эмоции, эмоции влияют на </a:t>
            </a:r>
            <a:r>
              <a:rPr lang="ru-RU" sz="3500" b="1" dirty="0" smtClean="0">
                <a:latin typeface="+mj-lt"/>
              </a:rPr>
              <a:t>поведение и действия</a:t>
            </a:r>
            <a:endParaRPr lang="ru-RU" sz="3500" b="1" dirty="0">
              <a:latin typeface="+mj-lt"/>
            </a:endParaRPr>
          </a:p>
          <a:p>
            <a:pPr algn="just"/>
            <a:r>
              <a:rPr lang="ru-RU" sz="3500" b="1" dirty="0">
                <a:latin typeface="+mj-lt"/>
              </a:rPr>
              <a:t>Размышление о том, на кого могут повлиять наши </a:t>
            </a:r>
            <a:r>
              <a:rPr lang="ru-RU" sz="3500" b="1" dirty="0" smtClean="0">
                <a:latin typeface="+mj-lt"/>
              </a:rPr>
              <a:t>действия (наше поведение), </a:t>
            </a:r>
            <a:r>
              <a:rPr lang="ru-RU" sz="3500" b="1" dirty="0">
                <a:latin typeface="+mj-lt"/>
              </a:rPr>
              <a:t>развивает </a:t>
            </a:r>
            <a:r>
              <a:rPr lang="ru-RU" sz="3500" b="1" dirty="0" err="1">
                <a:latin typeface="+mj-lt"/>
              </a:rPr>
              <a:t>эмпатию</a:t>
            </a:r>
            <a:r>
              <a:rPr lang="ru-RU" sz="3500" b="1" dirty="0">
                <a:latin typeface="+mj-lt"/>
              </a:rPr>
              <a:t> и </a:t>
            </a:r>
            <a:r>
              <a:rPr lang="ru-RU" sz="3500" b="1" dirty="0" smtClean="0">
                <a:latin typeface="+mj-lt"/>
              </a:rPr>
              <a:t>внимание/уважение</a:t>
            </a:r>
            <a:endParaRPr lang="ru-RU" sz="3500" b="1" dirty="0">
              <a:latin typeface="+mj-lt"/>
            </a:endParaRPr>
          </a:p>
          <a:p>
            <a:pPr algn="just"/>
            <a:r>
              <a:rPr lang="ru-RU" sz="3500" b="1" dirty="0" smtClean="0">
                <a:latin typeface="+mj-lt"/>
              </a:rPr>
              <a:t>Когда </a:t>
            </a:r>
            <a:r>
              <a:rPr lang="ru-RU" sz="3500" b="1" dirty="0">
                <a:latin typeface="+mj-lt"/>
              </a:rPr>
              <a:t>наши потребности удовлетворены, мы можем лучше всего себя проявить</a:t>
            </a:r>
          </a:p>
          <a:p>
            <a:r>
              <a:rPr lang="ru-RU" sz="3500" b="1" dirty="0" smtClean="0">
                <a:latin typeface="+mj-lt"/>
              </a:rPr>
              <a:t>Люди в конфликте обычно как раз лучше всего способны найти пути для его разрешения</a:t>
            </a:r>
          </a:p>
          <a:p>
            <a:endParaRPr lang="ru-RU" dirty="0">
              <a:latin typeface="+mj-lt"/>
            </a:endParaRPr>
          </a:p>
          <a:p>
            <a:endParaRPr lang="ru-RU" dirty="0">
              <a:latin typeface="+mj-lt"/>
            </a:endParaRPr>
          </a:p>
        </p:txBody>
      </p:sp>
      <p:sp>
        <p:nvSpPr>
          <p:cNvPr id="4" name="Нижний колонтитул 2"/>
          <p:cNvSpPr txBox="1">
            <a:spLocks/>
          </p:cNvSpPr>
          <p:nvPr/>
        </p:nvSpPr>
        <p:spPr>
          <a:xfrm>
            <a:off x="4075610" y="6335430"/>
            <a:ext cx="4077789" cy="386046"/>
          </a:xfrm>
          <a:prstGeom prst="rect">
            <a:avLst/>
          </a:prstGeom>
        </p:spPr>
        <p:txBody>
          <a:bodyPr vert="horz" lIns="91440" tIns="45720" rIns="91440" bIns="45720" rtlCol="0" anchor="ctr"/>
          <a:lstStyle>
            <a:defPPr>
              <a:defRPr lang="ru-RU"/>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1000" dirty="0" smtClean="0"/>
              <a:t>Орловская, Л.Г. Практика и эффекты применения восстановительной медиации </a:t>
            </a:r>
            <a:endParaRPr lang="ru-RU" sz="1000" dirty="0"/>
          </a:p>
        </p:txBody>
      </p:sp>
    </p:spTree>
    <p:extLst>
      <p:ext uri="{BB962C8B-B14F-4D97-AF65-F5344CB8AC3E}">
        <p14:creationId xmlns:p14="http://schemas.microsoft.com/office/powerpoint/2010/main" val="267514568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Маршалл Розенберг:</a:t>
            </a:r>
            <a:endParaRPr lang="ru-RU" dirty="0"/>
          </a:p>
        </p:txBody>
      </p:sp>
      <p:sp>
        <p:nvSpPr>
          <p:cNvPr id="3" name="Объект 2"/>
          <p:cNvSpPr>
            <a:spLocks noGrp="1"/>
          </p:cNvSpPr>
          <p:nvPr>
            <p:ph sz="half" idx="1"/>
          </p:nvPr>
        </p:nvSpPr>
        <p:spPr>
          <a:xfrm>
            <a:off x="838200" y="1554480"/>
            <a:ext cx="5181600" cy="5133703"/>
          </a:xfrm>
        </p:spPr>
        <p:txBody>
          <a:bodyPr>
            <a:normAutofit fontScale="77500" lnSpcReduction="20000"/>
          </a:bodyPr>
          <a:lstStyle/>
          <a:p>
            <a:pPr marL="0" indent="0">
              <a:buNone/>
            </a:pPr>
            <a:r>
              <a:rPr lang="ru-RU" sz="6000" dirty="0" smtClean="0"/>
              <a:t>«Прислушиваясь к человеческим чувствам и потребностям, мы перестаем видеть в людях чудовищ»</a:t>
            </a:r>
          </a:p>
          <a:p>
            <a:pPr marL="0" indent="0">
              <a:buNone/>
            </a:pPr>
            <a:r>
              <a:rPr lang="en-US" sz="3200" dirty="0" smtClean="0"/>
              <a:t>[</a:t>
            </a:r>
            <a:r>
              <a:rPr lang="ru-RU" sz="3200" dirty="0" smtClean="0"/>
              <a:t>7, с. 158</a:t>
            </a:r>
            <a:r>
              <a:rPr lang="en-US" sz="3200" dirty="0" smtClean="0"/>
              <a:t>]</a:t>
            </a:r>
            <a:r>
              <a:rPr lang="ru-RU" sz="3200" dirty="0" smtClean="0"/>
              <a:t>.</a:t>
            </a:r>
            <a:endParaRPr lang="en-US" sz="3200" dirty="0" smtClean="0"/>
          </a:p>
          <a:p>
            <a:pPr marL="0" indent="0">
              <a:buNone/>
            </a:pPr>
            <a:r>
              <a:rPr lang="ru-RU" sz="3200" dirty="0" smtClean="0"/>
              <a:t>Фотография: Бет </a:t>
            </a:r>
            <a:r>
              <a:rPr lang="ru-RU" sz="3200" dirty="0" err="1" smtClean="0"/>
              <a:t>Баннинг</a:t>
            </a:r>
            <a:endParaRPr lang="ru-RU" sz="3200" dirty="0" smtClean="0"/>
          </a:p>
          <a:p>
            <a:pPr marL="0" indent="0">
              <a:buNone/>
            </a:pPr>
            <a:r>
              <a:rPr lang="en-US" sz="3200" dirty="0" smtClean="0"/>
              <a:t>http</a:t>
            </a:r>
            <a:r>
              <a:rPr lang="en-US" sz="3200" dirty="0"/>
              <a:t>://</a:t>
            </a:r>
            <a:r>
              <a:rPr lang="en-US" sz="3200" dirty="0" smtClean="0"/>
              <a:t>loveread.ec/read_book.php?id=81510&amp;p=61</a:t>
            </a:r>
            <a:endParaRPr lang="ru-RU" sz="3200" dirty="0" smtClean="0"/>
          </a:p>
          <a:p>
            <a:pPr marL="0" indent="0">
              <a:buNone/>
            </a:pPr>
            <a:endParaRPr lang="ru-RU" sz="3200" dirty="0"/>
          </a:p>
        </p:txBody>
      </p:sp>
      <p:pic>
        <p:nvPicPr>
          <p:cNvPr id="5" name="Объект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777055" y="1372938"/>
            <a:ext cx="3431245" cy="4583725"/>
          </a:xfrm>
        </p:spPr>
      </p:pic>
      <p:sp>
        <p:nvSpPr>
          <p:cNvPr id="6" name="Нижний колонтитул 2"/>
          <p:cNvSpPr txBox="1">
            <a:spLocks/>
          </p:cNvSpPr>
          <p:nvPr/>
        </p:nvSpPr>
        <p:spPr>
          <a:xfrm>
            <a:off x="4310742" y="6400800"/>
            <a:ext cx="3842657" cy="320675"/>
          </a:xfrm>
          <a:prstGeom prst="rect">
            <a:avLst/>
          </a:prstGeom>
        </p:spPr>
        <p:txBody>
          <a:bodyPr vert="horz" lIns="91440" tIns="45720" rIns="91440" bIns="45720" rtlCol="0" anchor="ctr"/>
          <a:lstStyle>
            <a:defPPr>
              <a:defRPr lang="ru-RU"/>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1000" dirty="0" smtClean="0"/>
              <a:t>Орловская, Л.Г. Практика и эффекты применения восстановительной медиации </a:t>
            </a:r>
            <a:endParaRPr lang="ru-RU" sz="1000" dirty="0"/>
          </a:p>
        </p:txBody>
      </p:sp>
    </p:spTree>
    <p:extLst>
      <p:ext uri="{BB962C8B-B14F-4D97-AF65-F5344CB8AC3E}">
        <p14:creationId xmlns:p14="http://schemas.microsoft.com/office/powerpoint/2010/main" val="299699514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44583" y="365125"/>
            <a:ext cx="10609217" cy="1325563"/>
          </a:xfrm>
        </p:spPr>
        <p:txBody>
          <a:bodyPr/>
          <a:lstStyle/>
          <a:p>
            <a:r>
              <a:rPr lang="ru-RU" dirty="0" err="1" smtClean="0"/>
              <a:t>Десмонд</a:t>
            </a:r>
            <a:r>
              <a:rPr lang="ru-RU" dirty="0" smtClean="0"/>
              <a:t> Туту:</a:t>
            </a:r>
            <a:endParaRPr lang="ru-RU" dirty="0"/>
          </a:p>
        </p:txBody>
      </p:sp>
      <p:sp>
        <p:nvSpPr>
          <p:cNvPr id="3" name="Объект 2"/>
          <p:cNvSpPr>
            <a:spLocks noGrp="1"/>
          </p:cNvSpPr>
          <p:nvPr>
            <p:ph sz="half" idx="1"/>
          </p:nvPr>
        </p:nvSpPr>
        <p:spPr>
          <a:xfrm>
            <a:off x="666205" y="1423851"/>
            <a:ext cx="5943601" cy="5120640"/>
          </a:xfrm>
        </p:spPr>
        <p:txBody>
          <a:bodyPr>
            <a:normAutofit fontScale="55000" lnSpcReduction="20000"/>
          </a:bodyPr>
          <a:lstStyle/>
          <a:p>
            <a:pPr marL="0" indent="0">
              <a:buNone/>
            </a:pPr>
            <a:r>
              <a:rPr lang="ru-RU" sz="4000" dirty="0" smtClean="0"/>
              <a:t>«Если мы называем его чудовищем, то он, можно сказать, легко отделался, поскольку у чудовищ нет представлений о добре и зле, и потому они не могут нести моральную ответственность за свои поступки, а значит, их нельзя осуждать. </a:t>
            </a:r>
          </a:p>
          <a:p>
            <a:pPr marL="0" indent="0">
              <a:buNone/>
            </a:pPr>
            <a:r>
              <a:rPr lang="en-US" sz="4000" dirty="0" smtClean="0"/>
              <a:t>&lt;</a:t>
            </a:r>
            <a:r>
              <a:rPr lang="uk-UA" sz="4000" dirty="0" smtClean="0"/>
              <a:t>…</a:t>
            </a:r>
            <a:r>
              <a:rPr lang="en-US" sz="4000" dirty="0" smtClean="0"/>
              <a:t>&gt;</a:t>
            </a:r>
            <a:r>
              <a:rPr lang="ru-RU" sz="4000" dirty="0" smtClean="0"/>
              <a:t> Давайте осуждать ужасные деяния, но не оставлять надежду, что даже те, кто поступал самым отвратительным образом, способны меняться и однажды действительно могут измениться.</a:t>
            </a:r>
          </a:p>
          <a:p>
            <a:pPr marL="0" indent="0">
              <a:buNone/>
            </a:pPr>
            <a:r>
              <a:rPr lang="en-US" sz="4000" dirty="0"/>
              <a:t>&lt;</a:t>
            </a:r>
            <a:r>
              <a:rPr lang="uk-UA" sz="4000" dirty="0"/>
              <a:t>…</a:t>
            </a:r>
            <a:r>
              <a:rPr lang="en-US" sz="4000" dirty="0" smtClean="0"/>
              <a:t>&gt;</a:t>
            </a:r>
            <a:r>
              <a:rPr lang="ru-RU" sz="4000" dirty="0" smtClean="0"/>
              <a:t> Я не готов навешивать ярлык на человека и считать его безнадежным, что бы он ни сделал»</a:t>
            </a:r>
          </a:p>
          <a:p>
            <a:pPr marL="0" indent="0">
              <a:buNone/>
            </a:pPr>
            <a:r>
              <a:rPr lang="en-US" sz="4000" dirty="0" smtClean="0"/>
              <a:t>[</a:t>
            </a:r>
            <a:r>
              <a:rPr lang="ru-RU" sz="4000" dirty="0" smtClean="0"/>
              <a:t>9, </a:t>
            </a:r>
            <a:r>
              <a:rPr lang="ru-RU" sz="4000" dirty="0"/>
              <a:t>с. </a:t>
            </a:r>
            <a:r>
              <a:rPr lang="ru-RU" sz="4000" dirty="0" smtClean="0"/>
              <a:t>66–67</a:t>
            </a:r>
            <a:r>
              <a:rPr lang="en-US" sz="4000" dirty="0" smtClean="0"/>
              <a:t>]</a:t>
            </a:r>
            <a:r>
              <a:rPr lang="ru-RU" sz="4000" dirty="0"/>
              <a:t>.</a:t>
            </a:r>
            <a:endParaRPr lang="en-US" sz="4000" dirty="0"/>
          </a:p>
          <a:p>
            <a:pPr marL="0" indent="0">
              <a:buNone/>
            </a:pPr>
            <a:endParaRPr lang="ru-RU" sz="3100" dirty="0" smtClean="0"/>
          </a:p>
          <a:p>
            <a:pPr marL="0" indent="0">
              <a:buNone/>
            </a:pPr>
            <a:r>
              <a:rPr lang="ru-RU" sz="3100" dirty="0" smtClean="0"/>
              <a:t>Фотография</a:t>
            </a:r>
            <a:r>
              <a:rPr lang="ru-RU" sz="3100" dirty="0"/>
              <a:t>: </a:t>
            </a:r>
            <a:r>
              <a:rPr lang="en-US" sz="3100" dirty="0"/>
              <a:t>https://commons.wikimedia.org/wiki/File:Archbishop-Tutu-medium.jpg</a:t>
            </a:r>
            <a:endParaRPr lang="ru-RU" sz="3100" dirty="0"/>
          </a:p>
        </p:txBody>
      </p:sp>
      <p:pic>
        <p:nvPicPr>
          <p:cNvPr id="7" name="Объект 6"/>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7250867" y="1136469"/>
            <a:ext cx="3617429" cy="4846319"/>
          </a:xfrm>
        </p:spPr>
      </p:pic>
      <p:sp>
        <p:nvSpPr>
          <p:cNvPr id="5" name="Нижний колонтитул 4"/>
          <p:cNvSpPr>
            <a:spLocks noGrp="1"/>
          </p:cNvSpPr>
          <p:nvPr>
            <p:ph type="ftr" sz="quarter" idx="11"/>
          </p:nvPr>
        </p:nvSpPr>
        <p:spPr/>
        <p:txBody>
          <a:bodyPr/>
          <a:lstStyle/>
          <a:p>
            <a:pPr algn="l"/>
            <a:endParaRPr lang="ru-RU" dirty="0" smtClean="0"/>
          </a:p>
          <a:p>
            <a:pPr algn="l"/>
            <a:r>
              <a:rPr lang="ru-RU" dirty="0" smtClean="0"/>
              <a:t>Орловская</a:t>
            </a:r>
            <a:r>
              <a:rPr lang="ru-RU" dirty="0"/>
              <a:t>, Л.Г. Практика и эффекты применения восстановительной медиации </a:t>
            </a:r>
          </a:p>
          <a:p>
            <a:pPr algn="l"/>
            <a:endParaRPr lang="ru-RU" dirty="0"/>
          </a:p>
        </p:txBody>
      </p:sp>
    </p:spTree>
    <p:extLst>
      <p:ext uri="{BB962C8B-B14F-4D97-AF65-F5344CB8AC3E}">
        <p14:creationId xmlns:p14="http://schemas.microsoft.com/office/powerpoint/2010/main" val="88232167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title"/>
          </p:nvPr>
        </p:nvSpPr>
        <p:spPr/>
        <p:txBody>
          <a:bodyPr/>
          <a:lstStyle/>
          <a:p>
            <a:endParaRPr lang="ru-RU"/>
          </a:p>
        </p:txBody>
      </p:sp>
      <p:sp>
        <p:nvSpPr>
          <p:cNvPr id="7" name="Объект 6"/>
          <p:cNvSpPr>
            <a:spLocks noGrp="1"/>
          </p:cNvSpPr>
          <p:nvPr>
            <p:ph idx="1"/>
          </p:nvPr>
        </p:nvSpPr>
        <p:spPr/>
        <p:txBody>
          <a:bodyPr/>
          <a:lstStyle/>
          <a:p>
            <a:endParaRPr lang="ru-RU"/>
          </a:p>
        </p:txBody>
      </p:sp>
      <p:pic>
        <p:nvPicPr>
          <p:cNvPr id="8" name="Рисунок 7"/>
          <p:cNvPicPr>
            <a:picLocks noChangeAspect="1"/>
          </p:cNvPicPr>
          <p:nvPr/>
        </p:nvPicPr>
        <p:blipFill>
          <a:blip r:embed="rId2"/>
          <a:stretch>
            <a:fillRect/>
          </a:stretch>
        </p:blipFill>
        <p:spPr>
          <a:xfrm>
            <a:off x="391886" y="365125"/>
            <a:ext cx="11491178" cy="6075410"/>
          </a:xfrm>
          <a:prstGeom prst="rect">
            <a:avLst/>
          </a:prstGeom>
        </p:spPr>
      </p:pic>
      <p:sp>
        <p:nvSpPr>
          <p:cNvPr id="9" name="Нижний колонтитул 2"/>
          <p:cNvSpPr txBox="1">
            <a:spLocks/>
          </p:cNvSpPr>
          <p:nvPr/>
        </p:nvSpPr>
        <p:spPr>
          <a:xfrm>
            <a:off x="4310742" y="6400800"/>
            <a:ext cx="3842657" cy="320675"/>
          </a:xfrm>
          <a:prstGeom prst="rect">
            <a:avLst/>
          </a:prstGeom>
        </p:spPr>
        <p:txBody>
          <a:bodyPr vert="horz" lIns="91440" tIns="45720" rIns="91440" bIns="45720" rtlCol="0" anchor="ctr"/>
          <a:lstStyle>
            <a:defPPr>
              <a:defRPr lang="ru-RU"/>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1000" dirty="0" smtClean="0"/>
              <a:t>Орловская, Л.Г. Практика и эффекты применения восстановительной медиации </a:t>
            </a:r>
            <a:endParaRPr lang="ru-RU" sz="1000" dirty="0"/>
          </a:p>
        </p:txBody>
      </p:sp>
    </p:spTree>
    <p:extLst>
      <p:ext uri="{BB962C8B-B14F-4D97-AF65-F5344CB8AC3E}">
        <p14:creationId xmlns:p14="http://schemas.microsoft.com/office/powerpoint/2010/main" val="317861542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title"/>
          </p:nvPr>
        </p:nvSpPr>
        <p:spPr/>
        <p:txBody>
          <a:bodyPr>
            <a:normAutofit/>
          </a:bodyPr>
          <a:lstStyle/>
          <a:p>
            <a:r>
              <a:rPr lang="ru-RU" sz="4400" dirty="0" err="1" smtClean="0"/>
              <a:t>Десмонд</a:t>
            </a:r>
            <a:r>
              <a:rPr lang="ru-RU" sz="4400" dirty="0" smtClean="0"/>
              <a:t> Туту, </a:t>
            </a:r>
            <a:r>
              <a:rPr lang="ru-RU" sz="4400" dirty="0" err="1" smtClean="0"/>
              <a:t>Мпхо</a:t>
            </a:r>
            <a:r>
              <a:rPr lang="ru-RU" sz="4400" dirty="0" smtClean="0"/>
              <a:t> Туту:</a:t>
            </a:r>
            <a:endParaRPr lang="ru-RU" sz="4400" dirty="0"/>
          </a:p>
        </p:txBody>
      </p:sp>
      <p:pic>
        <p:nvPicPr>
          <p:cNvPr id="9" name="Объект 8"/>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109062" y="995363"/>
            <a:ext cx="4088674" cy="4873625"/>
          </a:xfrm>
        </p:spPr>
      </p:pic>
      <p:sp>
        <p:nvSpPr>
          <p:cNvPr id="8" name="Текст 7"/>
          <p:cNvSpPr>
            <a:spLocks noGrp="1"/>
          </p:cNvSpPr>
          <p:nvPr>
            <p:ph type="body" sz="half" idx="2"/>
          </p:nvPr>
        </p:nvSpPr>
        <p:spPr>
          <a:xfrm>
            <a:off x="839788" y="2057400"/>
            <a:ext cx="3932237" cy="4225834"/>
          </a:xfrm>
        </p:spPr>
        <p:txBody>
          <a:bodyPr>
            <a:noAutofit/>
          </a:bodyPr>
          <a:lstStyle/>
          <a:p>
            <a:r>
              <a:rPr lang="ru-RU" sz="2000" b="1" dirty="0" smtClean="0"/>
              <a:t>«Мы знаем, что наши дети – гораздо больше, чем сумма их ошибок. Их истории состоят не только из проступков, которые нужно прощать. Мы знаем, что даже то, что они делали неправильно, давало нам возможность научить их быть гражданами мира. Мы могли простить их, так как понимали: они люди. Мы видели в них хорошее. Мы молились за них. Это было несложно, ведь они – наши дети. Нам было легко желать им лучшего» </a:t>
            </a:r>
            <a:r>
              <a:rPr lang="en-US" sz="2000" b="1" dirty="0" smtClean="0"/>
              <a:t>[</a:t>
            </a:r>
            <a:r>
              <a:rPr lang="ru-RU" sz="2000" b="1" dirty="0" smtClean="0"/>
              <a:t>9, </a:t>
            </a:r>
            <a:r>
              <a:rPr lang="uk-UA" sz="2000" b="1" dirty="0" smtClean="0"/>
              <a:t>с. 132</a:t>
            </a:r>
            <a:r>
              <a:rPr lang="en-US" sz="2000" b="1" dirty="0" smtClean="0"/>
              <a:t>]</a:t>
            </a:r>
            <a:r>
              <a:rPr lang="uk-UA" sz="2000" b="1" dirty="0" smtClean="0"/>
              <a:t>.</a:t>
            </a:r>
            <a:endParaRPr lang="ru-RU" sz="2000" b="1" dirty="0"/>
          </a:p>
        </p:txBody>
      </p:sp>
      <p:sp>
        <p:nvSpPr>
          <p:cNvPr id="5" name="Нижний колонтитул 2"/>
          <p:cNvSpPr txBox="1">
            <a:spLocks/>
          </p:cNvSpPr>
          <p:nvPr/>
        </p:nvSpPr>
        <p:spPr>
          <a:xfrm>
            <a:off x="4310742" y="6400800"/>
            <a:ext cx="3842657" cy="320675"/>
          </a:xfrm>
          <a:prstGeom prst="rect">
            <a:avLst/>
          </a:prstGeom>
        </p:spPr>
        <p:txBody>
          <a:bodyPr vert="horz" lIns="91440" tIns="45720" rIns="91440" bIns="45720" rtlCol="0" anchor="ctr"/>
          <a:lstStyle>
            <a:defPPr>
              <a:defRPr lang="ru-RU"/>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1000" dirty="0" smtClean="0"/>
              <a:t>Орловская, Л.Г. Практика и эффекты применения восстановительной медиации </a:t>
            </a:r>
            <a:endParaRPr lang="ru-RU" sz="1000" dirty="0"/>
          </a:p>
        </p:txBody>
      </p:sp>
    </p:spTree>
    <p:extLst>
      <p:ext uri="{BB962C8B-B14F-4D97-AF65-F5344CB8AC3E}">
        <p14:creationId xmlns:p14="http://schemas.microsoft.com/office/powerpoint/2010/main" val="58755426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199" y="496389"/>
            <a:ext cx="10515601" cy="1194299"/>
          </a:xfrm>
        </p:spPr>
        <p:txBody>
          <a:bodyPr>
            <a:normAutofit/>
          </a:bodyPr>
          <a:lstStyle/>
          <a:p>
            <a:r>
              <a:rPr lang="ru-RU" dirty="0" smtClean="0"/>
              <a:t>Маршалл Розенберг:</a:t>
            </a:r>
            <a:endParaRPr lang="ru-RU" dirty="0"/>
          </a:p>
        </p:txBody>
      </p:sp>
      <p:sp>
        <p:nvSpPr>
          <p:cNvPr id="3" name="Объект 2"/>
          <p:cNvSpPr>
            <a:spLocks noGrp="1"/>
          </p:cNvSpPr>
          <p:nvPr>
            <p:ph sz="half" idx="1"/>
          </p:nvPr>
        </p:nvSpPr>
        <p:spPr>
          <a:xfrm>
            <a:off x="838199" y="1436914"/>
            <a:ext cx="5519057" cy="5251269"/>
          </a:xfrm>
        </p:spPr>
        <p:txBody>
          <a:bodyPr>
            <a:normAutofit fontScale="77500" lnSpcReduction="20000"/>
          </a:bodyPr>
          <a:lstStyle/>
          <a:p>
            <a:pPr marL="0" indent="0">
              <a:buNone/>
            </a:pPr>
            <a:r>
              <a:rPr lang="ru-RU" sz="4900" dirty="0" smtClean="0"/>
              <a:t>«Я научился получать от жизни намного больше удовольствия, прислушиваясь только к тому, что происходит у них </a:t>
            </a:r>
            <a:r>
              <a:rPr lang="en-US" sz="4900" dirty="0" smtClean="0"/>
              <a:t>[</a:t>
            </a:r>
            <a:r>
              <a:rPr lang="uk-UA" sz="4900" dirty="0" smtClean="0"/>
              <a:t>людей</a:t>
            </a:r>
            <a:r>
              <a:rPr lang="en-US" sz="4900" dirty="0" smtClean="0"/>
              <a:t>]</a:t>
            </a:r>
            <a:r>
              <a:rPr lang="ru-RU" sz="4900" dirty="0" smtClean="0"/>
              <a:t> в сердце, и не попадая в ловушку того, чем набиты их головы»</a:t>
            </a:r>
          </a:p>
          <a:p>
            <a:pPr marL="0" indent="0">
              <a:buNone/>
            </a:pPr>
            <a:r>
              <a:rPr lang="en-US" sz="3200" dirty="0" smtClean="0"/>
              <a:t>[</a:t>
            </a:r>
            <a:r>
              <a:rPr lang="ru-RU" sz="3200" dirty="0" smtClean="0"/>
              <a:t>7, с.</a:t>
            </a:r>
            <a:r>
              <a:rPr lang="en-US" sz="3200" dirty="0" smtClean="0"/>
              <a:t> </a:t>
            </a:r>
            <a:r>
              <a:rPr lang="ru-RU" sz="3200" dirty="0" smtClean="0"/>
              <a:t>195</a:t>
            </a:r>
            <a:r>
              <a:rPr lang="en-US" sz="3200" dirty="0" smtClean="0"/>
              <a:t>]</a:t>
            </a:r>
            <a:r>
              <a:rPr lang="ru-RU" sz="3200" dirty="0" smtClean="0"/>
              <a:t>.</a:t>
            </a:r>
          </a:p>
          <a:p>
            <a:pPr marL="0" indent="0">
              <a:buNone/>
            </a:pPr>
            <a:r>
              <a:rPr lang="ru-RU" sz="3200" dirty="0" smtClean="0"/>
              <a:t>Фотография:</a:t>
            </a:r>
          </a:p>
          <a:p>
            <a:pPr marL="0" indent="0">
              <a:buNone/>
            </a:pPr>
            <a:r>
              <a:rPr lang="ru-RU" sz="3200" dirty="0" smtClean="0"/>
              <a:t>послание Агнии </a:t>
            </a:r>
            <a:r>
              <a:rPr lang="ru-RU" sz="3200" dirty="0" err="1" smtClean="0"/>
              <a:t>Букато</a:t>
            </a:r>
            <a:r>
              <a:rPr lang="ru-RU" sz="3200" dirty="0" smtClean="0"/>
              <a:t> (7 лет)</a:t>
            </a:r>
            <a:endParaRPr lang="en-US" sz="3200" dirty="0" smtClean="0"/>
          </a:p>
        </p:txBody>
      </p:sp>
      <p:pic>
        <p:nvPicPr>
          <p:cNvPr id="5" name="Объект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6309490" y="1690687"/>
            <a:ext cx="5499333" cy="4148409"/>
          </a:xfrm>
        </p:spPr>
      </p:pic>
      <p:sp>
        <p:nvSpPr>
          <p:cNvPr id="6" name="Нижний колонтитул 2"/>
          <p:cNvSpPr txBox="1">
            <a:spLocks/>
          </p:cNvSpPr>
          <p:nvPr/>
        </p:nvSpPr>
        <p:spPr>
          <a:xfrm>
            <a:off x="4310742" y="6400800"/>
            <a:ext cx="3842657" cy="320675"/>
          </a:xfrm>
          <a:prstGeom prst="rect">
            <a:avLst/>
          </a:prstGeom>
        </p:spPr>
        <p:txBody>
          <a:bodyPr vert="horz" lIns="91440" tIns="45720" rIns="91440" bIns="45720" rtlCol="0" anchor="ctr"/>
          <a:lstStyle>
            <a:defPPr>
              <a:defRPr lang="ru-RU"/>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1000" dirty="0" smtClean="0"/>
              <a:t>Орловская, Л.Г. Практика и эффекты применения восстановительной медиации </a:t>
            </a:r>
            <a:endParaRPr lang="ru-RU" sz="1000" dirty="0"/>
          </a:p>
        </p:txBody>
      </p:sp>
    </p:spTree>
    <p:extLst>
      <p:ext uri="{BB962C8B-B14F-4D97-AF65-F5344CB8AC3E}">
        <p14:creationId xmlns:p14="http://schemas.microsoft.com/office/powerpoint/2010/main" val="309831842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2000"/>
            <a:lum/>
          </a:blip>
          <a:srcRect/>
          <a:stretch>
            <a:fillRect/>
          </a:stretch>
        </a:blipFill>
        <a:effectLst/>
      </p:bgPr>
    </p:bg>
    <p:spTree>
      <p:nvGrpSpPr>
        <p:cNvPr id="1" name=""/>
        <p:cNvGrpSpPr/>
        <p:nvPr/>
      </p:nvGrpSpPr>
      <p:grpSpPr>
        <a:xfrm>
          <a:off x="0" y="0"/>
          <a:ext cx="0" cy="0"/>
          <a:chOff x="0" y="0"/>
          <a:chExt cx="0" cy="0"/>
        </a:xfrm>
      </p:grpSpPr>
      <p:sp>
        <p:nvSpPr>
          <p:cNvPr id="7" name="Объект 6"/>
          <p:cNvSpPr>
            <a:spLocks noGrp="1"/>
          </p:cNvSpPr>
          <p:nvPr>
            <p:ph idx="1"/>
          </p:nvPr>
        </p:nvSpPr>
        <p:spPr>
          <a:xfrm>
            <a:off x="796835" y="130629"/>
            <a:ext cx="10556966" cy="6322422"/>
          </a:xfrm>
        </p:spPr>
        <p:txBody>
          <a:bodyPr>
            <a:normAutofit fontScale="70000" lnSpcReduction="20000"/>
          </a:bodyPr>
          <a:lstStyle/>
          <a:p>
            <a:pPr marL="0" indent="0">
              <a:buNone/>
            </a:pPr>
            <a:r>
              <a:rPr lang="ru-RU" sz="4500" dirty="0" smtClean="0">
                <a:solidFill>
                  <a:schemeClr val="bg1"/>
                </a:solidFill>
              </a:rPr>
              <a:t>За </a:t>
            </a:r>
            <a:r>
              <a:rPr lang="ru-RU" sz="4500" dirty="0">
                <a:solidFill>
                  <a:schemeClr val="bg1"/>
                </a:solidFill>
              </a:rPr>
              <a:t>пределами представлений о правильных и неправильных действиях есть поле. Я встречу тебя там.</a:t>
            </a:r>
          </a:p>
          <a:p>
            <a:pPr marL="0" indent="0">
              <a:buNone/>
            </a:pPr>
            <a:r>
              <a:rPr lang="ru-RU" sz="4500" dirty="0" smtClean="0">
                <a:solidFill>
                  <a:schemeClr val="bg1"/>
                </a:solidFill>
              </a:rPr>
              <a:t>—</a:t>
            </a:r>
            <a:r>
              <a:rPr lang="ru-RU" sz="4500" dirty="0">
                <a:solidFill>
                  <a:schemeClr val="bg1"/>
                </a:solidFill>
              </a:rPr>
              <a:t> </a:t>
            </a:r>
            <a:r>
              <a:rPr lang="ru-RU" sz="4500" dirty="0" err="1" smtClean="0">
                <a:solidFill>
                  <a:schemeClr val="bg1"/>
                </a:solidFill>
              </a:rPr>
              <a:t>Джалаладдин</a:t>
            </a:r>
            <a:r>
              <a:rPr lang="ru-RU" sz="4500" dirty="0">
                <a:solidFill>
                  <a:schemeClr val="bg1"/>
                </a:solidFill>
              </a:rPr>
              <a:t> </a:t>
            </a:r>
            <a:r>
              <a:rPr lang="ru-RU" sz="4500" dirty="0" err="1" smtClean="0">
                <a:solidFill>
                  <a:schemeClr val="bg1"/>
                </a:solidFill>
              </a:rPr>
              <a:t>Руми</a:t>
            </a:r>
            <a:endParaRPr lang="ru-RU" sz="4500" dirty="0" smtClean="0">
              <a:solidFill>
                <a:schemeClr val="bg1"/>
              </a:solidFill>
            </a:endParaRPr>
          </a:p>
          <a:p>
            <a:pPr marL="0" indent="0">
              <a:buNone/>
            </a:pPr>
            <a:endParaRPr lang="ru-RU" sz="4500" dirty="0">
              <a:solidFill>
                <a:schemeClr val="bg1"/>
              </a:solidFill>
            </a:endParaRPr>
          </a:p>
          <a:p>
            <a:pPr marL="0" indent="0">
              <a:buNone/>
            </a:pPr>
            <a:r>
              <a:rPr lang="ru-RU" sz="4500" dirty="0" smtClean="0">
                <a:solidFill>
                  <a:schemeClr val="bg1"/>
                </a:solidFill>
              </a:rPr>
              <a:t>Есть ли место, где мы можем встретиться –</a:t>
            </a:r>
          </a:p>
          <a:p>
            <a:pPr marL="0" indent="0">
              <a:buNone/>
            </a:pPr>
            <a:r>
              <a:rPr lang="ru-RU" sz="4500" dirty="0" smtClean="0">
                <a:solidFill>
                  <a:schemeClr val="bg1"/>
                </a:solidFill>
              </a:rPr>
              <a:t>ты и я?</a:t>
            </a:r>
          </a:p>
          <a:p>
            <a:pPr marL="0" indent="0">
              <a:buNone/>
            </a:pPr>
            <a:r>
              <a:rPr lang="ru-RU" sz="4500" dirty="0" smtClean="0">
                <a:solidFill>
                  <a:schemeClr val="bg1"/>
                </a:solidFill>
              </a:rPr>
              <a:t>Место где-то посередине, </a:t>
            </a:r>
          </a:p>
          <a:p>
            <a:pPr marL="0" indent="0">
              <a:buNone/>
            </a:pPr>
            <a:r>
              <a:rPr lang="ru-RU" sz="4500" dirty="0" smtClean="0">
                <a:solidFill>
                  <a:schemeClr val="bg1"/>
                </a:solidFill>
              </a:rPr>
              <a:t>на ничьей земле,</a:t>
            </a:r>
          </a:p>
          <a:p>
            <a:pPr marL="0" indent="0">
              <a:buNone/>
            </a:pPr>
            <a:r>
              <a:rPr lang="ru-RU" sz="4500" dirty="0" smtClean="0">
                <a:solidFill>
                  <a:schemeClr val="bg1"/>
                </a:solidFill>
              </a:rPr>
              <a:t>где мы пересечем рубежи,</a:t>
            </a:r>
          </a:p>
          <a:p>
            <a:pPr marL="0" indent="0">
              <a:buNone/>
            </a:pPr>
            <a:r>
              <a:rPr lang="ru-RU" sz="4500" dirty="0" smtClean="0">
                <a:solidFill>
                  <a:schemeClr val="bg1"/>
                </a:solidFill>
              </a:rPr>
              <a:t>где ты прав</a:t>
            </a:r>
          </a:p>
          <a:p>
            <a:pPr marL="0" indent="0">
              <a:buNone/>
            </a:pPr>
            <a:r>
              <a:rPr lang="ru-RU" sz="4500" dirty="0" smtClean="0">
                <a:solidFill>
                  <a:schemeClr val="bg1"/>
                </a:solidFill>
              </a:rPr>
              <a:t>и я прав тоже,</a:t>
            </a:r>
          </a:p>
          <a:p>
            <a:pPr marL="0" indent="0">
              <a:buNone/>
            </a:pPr>
            <a:r>
              <a:rPr lang="ru-RU" sz="4500" dirty="0" smtClean="0">
                <a:solidFill>
                  <a:schemeClr val="bg1"/>
                </a:solidFill>
              </a:rPr>
              <a:t>и оба мы, мучитель и жертва,</a:t>
            </a:r>
          </a:p>
          <a:p>
            <a:pPr marL="0" indent="0">
              <a:buNone/>
            </a:pPr>
            <a:r>
              <a:rPr lang="ru-RU" sz="4500" dirty="0" smtClean="0">
                <a:solidFill>
                  <a:schemeClr val="bg1"/>
                </a:solidFill>
              </a:rPr>
              <a:t>можем ли мы встретиться там?</a:t>
            </a:r>
          </a:p>
          <a:p>
            <a:pPr marL="0" indent="0">
              <a:buNone/>
            </a:pPr>
            <a:r>
              <a:rPr lang="ru-RU" sz="4500" dirty="0">
                <a:solidFill>
                  <a:schemeClr val="bg1"/>
                </a:solidFill>
              </a:rPr>
              <a:t>—</a:t>
            </a:r>
            <a:r>
              <a:rPr lang="ru-RU" sz="4500" dirty="0" smtClean="0">
                <a:solidFill>
                  <a:schemeClr val="bg1"/>
                </a:solidFill>
              </a:rPr>
              <a:t> </a:t>
            </a:r>
            <a:r>
              <a:rPr lang="ru-RU" sz="4500" dirty="0" err="1" smtClean="0">
                <a:solidFill>
                  <a:schemeClr val="bg1"/>
                </a:solidFill>
              </a:rPr>
              <a:t>Десмонд</a:t>
            </a:r>
            <a:r>
              <a:rPr lang="ru-RU" sz="4500" dirty="0" smtClean="0">
                <a:solidFill>
                  <a:schemeClr val="bg1"/>
                </a:solidFill>
              </a:rPr>
              <a:t> Туту, </a:t>
            </a:r>
            <a:r>
              <a:rPr lang="ru-RU" sz="4500" dirty="0" err="1" smtClean="0">
                <a:solidFill>
                  <a:schemeClr val="bg1"/>
                </a:solidFill>
              </a:rPr>
              <a:t>Мпхо</a:t>
            </a:r>
            <a:r>
              <a:rPr lang="ru-RU" sz="4500" dirty="0" smtClean="0">
                <a:solidFill>
                  <a:schemeClr val="bg1"/>
                </a:solidFill>
              </a:rPr>
              <a:t> Туту</a:t>
            </a:r>
            <a:endParaRPr lang="ru-RU" sz="4500" dirty="0">
              <a:solidFill>
                <a:schemeClr val="bg1"/>
              </a:solidFill>
            </a:endParaRPr>
          </a:p>
          <a:p>
            <a:pPr marL="0" indent="0">
              <a:buNone/>
            </a:pPr>
            <a:endParaRPr lang="ru-RU" sz="4500" dirty="0">
              <a:solidFill>
                <a:schemeClr val="bg1"/>
              </a:solidFill>
            </a:endParaRPr>
          </a:p>
        </p:txBody>
      </p:sp>
      <p:sp>
        <p:nvSpPr>
          <p:cNvPr id="5" name="Нижний колонтитул 4"/>
          <p:cNvSpPr>
            <a:spLocks noGrp="1"/>
          </p:cNvSpPr>
          <p:nvPr>
            <p:ph type="ftr" sz="quarter" idx="11"/>
          </p:nvPr>
        </p:nvSpPr>
        <p:spPr/>
        <p:txBody>
          <a:bodyPr/>
          <a:lstStyle/>
          <a:p>
            <a:pPr lvl="0" algn="just"/>
            <a:r>
              <a:rPr lang="ru-RU" dirty="0">
                <a:solidFill>
                  <a:prstClr val="black">
                    <a:tint val="75000"/>
                  </a:prstClr>
                </a:solidFill>
              </a:rPr>
              <a:t>Орловская, Л.Г. Конкуренция карательного и восстановительного подходов в реагировании на правонарушения несовершеннолетних – трансформация сознания</a:t>
            </a:r>
          </a:p>
        </p:txBody>
      </p:sp>
    </p:spTree>
    <p:extLst>
      <p:ext uri="{BB962C8B-B14F-4D97-AF65-F5344CB8AC3E}">
        <p14:creationId xmlns:p14="http://schemas.microsoft.com/office/powerpoint/2010/main" val="272584599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1"/>
            <a:ext cx="10515600" cy="1690688"/>
          </a:xfrm>
        </p:spPr>
        <p:txBody>
          <a:bodyPr/>
          <a:lstStyle/>
          <a:p>
            <a:r>
              <a:rPr lang="ru-RU" dirty="0" smtClean="0"/>
              <a:t>Список использованных источников</a:t>
            </a:r>
            <a:endParaRPr lang="ru-RU" dirty="0"/>
          </a:p>
        </p:txBody>
      </p:sp>
      <p:sp>
        <p:nvSpPr>
          <p:cNvPr id="3" name="Объект 2"/>
          <p:cNvSpPr>
            <a:spLocks noGrp="1"/>
          </p:cNvSpPr>
          <p:nvPr>
            <p:ph idx="1"/>
          </p:nvPr>
        </p:nvSpPr>
        <p:spPr>
          <a:xfrm>
            <a:off x="838199" y="1149532"/>
            <a:ext cx="11244943" cy="5799908"/>
          </a:xfrm>
        </p:spPr>
        <p:txBody>
          <a:bodyPr>
            <a:normAutofit fontScale="47500" lnSpcReduction="20000"/>
          </a:bodyPr>
          <a:lstStyle/>
          <a:p>
            <a:pPr marL="514350" indent="-514350">
              <a:buFont typeface="+mj-lt"/>
              <a:buAutoNum type="arabicPeriod"/>
            </a:pPr>
            <a:r>
              <a:rPr lang="ru-RU" dirty="0" err="1" smtClean="0"/>
              <a:t>Гиппенрейтер</a:t>
            </a:r>
            <a:r>
              <a:rPr lang="ru-RU" dirty="0"/>
              <a:t>, Ю. Б. Самая важная книга для родителей / Ю. Б. </a:t>
            </a:r>
            <a:r>
              <a:rPr lang="ru-RU" dirty="0" err="1"/>
              <a:t>Гиппенрейтер</a:t>
            </a:r>
            <a:r>
              <a:rPr lang="ru-RU" dirty="0"/>
              <a:t>. – Москва : Издательство АСТ, 2017. – 752 </a:t>
            </a:r>
            <a:r>
              <a:rPr lang="ru-RU" dirty="0" smtClean="0"/>
              <a:t>с.</a:t>
            </a:r>
          </a:p>
          <a:p>
            <a:pPr marL="514350" indent="-514350">
              <a:buFont typeface="+mj-lt"/>
              <a:buAutoNum type="arabicPeriod"/>
            </a:pPr>
            <a:r>
              <a:rPr lang="ru-RU" dirty="0" err="1" smtClean="0"/>
              <a:t>Гоулман</a:t>
            </a:r>
            <a:r>
              <a:rPr lang="ru-RU" dirty="0"/>
              <a:t>, </a:t>
            </a:r>
            <a:r>
              <a:rPr lang="ru-RU" dirty="0" err="1"/>
              <a:t>Дэниел</a:t>
            </a:r>
            <a:r>
              <a:rPr lang="ru-RU" dirty="0"/>
              <a:t>. Эмоциональный интеллект. Почему он может значить больше, чем IQ / </a:t>
            </a:r>
            <a:r>
              <a:rPr lang="ru-RU" dirty="0" err="1"/>
              <a:t>Дэниел</a:t>
            </a:r>
            <a:r>
              <a:rPr lang="ru-RU" dirty="0"/>
              <a:t> </a:t>
            </a:r>
            <a:r>
              <a:rPr lang="ru-RU" dirty="0" err="1"/>
              <a:t>Гоулман</a:t>
            </a:r>
            <a:r>
              <a:rPr lang="ru-RU" dirty="0"/>
              <a:t>; пер. с англ. А. П. Исаевой. – 6-е изд. – М. : Манн, Иванов и Фербер, 2018. – 544 </a:t>
            </a:r>
            <a:r>
              <a:rPr lang="ru-RU" dirty="0" smtClean="0"/>
              <a:t>с.</a:t>
            </a:r>
          </a:p>
          <a:p>
            <a:pPr marL="514350" indent="-514350">
              <a:buFont typeface="+mj-lt"/>
              <a:buAutoNum type="arabicPeriod"/>
            </a:pPr>
            <a:r>
              <a:rPr lang="ru-RU" dirty="0" err="1" smtClean="0"/>
              <a:t>Здрок</a:t>
            </a:r>
            <a:r>
              <a:rPr lang="ru-RU" dirty="0"/>
              <a:t>, О. Н. Медиация : пособие / О. Н. </a:t>
            </a:r>
            <a:r>
              <a:rPr lang="ru-RU" dirty="0" err="1"/>
              <a:t>Здрок</a:t>
            </a:r>
            <a:r>
              <a:rPr lang="ru-RU" dirty="0"/>
              <a:t>. – Минск : Четыре четверти, 2018. – 540 с.</a:t>
            </a:r>
          </a:p>
          <a:p>
            <a:pPr marL="514350" indent="-514350">
              <a:buFont typeface="+mj-lt"/>
              <a:buAutoNum type="arabicPeriod"/>
            </a:pPr>
            <a:r>
              <a:rPr lang="ru-RU" dirty="0" err="1" smtClean="0"/>
              <a:t>Зер</a:t>
            </a:r>
            <a:r>
              <a:rPr lang="ru-RU" dirty="0"/>
              <a:t>, Х. Восстановительное правосудие: новый взгляд на преступление и наказание / Х. </a:t>
            </a:r>
            <a:r>
              <a:rPr lang="ru-RU" dirty="0" err="1"/>
              <a:t>Зер</a:t>
            </a:r>
            <a:r>
              <a:rPr lang="ru-RU" dirty="0"/>
              <a:t>. Пер. с </a:t>
            </a:r>
            <a:r>
              <a:rPr lang="ru-RU" dirty="0" err="1"/>
              <a:t>анг</a:t>
            </a:r>
            <a:r>
              <a:rPr lang="ru-RU" dirty="0"/>
              <a:t>. / Общ. ред. Л. М. </a:t>
            </a:r>
            <a:r>
              <a:rPr lang="ru-RU" dirty="0" err="1"/>
              <a:t>Карнозовой</a:t>
            </a:r>
            <a:r>
              <a:rPr lang="ru-RU" dirty="0"/>
              <a:t>. </a:t>
            </a:r>
            <a:r>
              <a:rPr lang="ru-RU" dirty="0" err="1"/>
              <a:t>Коммент</a:t>
            </a:r>
            <a:r>
              <a:rPr lang="ru-RU" dirty="0"/>
              <a:t>. Л. М. </a:t>
            </a:r>
            <a:r>
              <a:rPr lang="ru-RU" dirty="0" err="1"/>
              <a:t>Карнозовой</a:t>
            </a:r>
            <a:r>
              <a:rPr lang="ru-RU" dirty="0"/>
              <a:t> и С. А. Пашина. – М. : МОО Центр «Судебно-правовая реформа», 2002. – 328 с.</a:t>
            </a:r>
          </a:p>
          <a:p>
            <a:pPr marL="514350" indent="-514350">
              <a:buFont typeface="+mj-lt"/>
              <a:buAutoNum type="arabicPeriod"/>
            </a:pPr>
            <a:r>
              <a:rPr lang="ru-RU" dirty="0" err="1" smtClean="0"/>
              <a:t>Колк</a:t>
            </a:r>
            <a:r>
              <a:rPr lang="ru-RU" dirty="0"/>
              <a:t>, </a:t>
            </a:r>
            <a:r>
              <a:rPr lang="ru-RU" dirty="0" err="1"/>
              <a:t>Бессел</a:t>
            </a:r>
            <a:r>
              <a:rPr lang="ru-RU" dirty="0"/>
              <a:t> </a:t>
            </a:r>
            <a:r>
              <a:rPr lang="ru-RU" dirty="0" err="1"/>
              <a:t>ван</a:t>
            </a:r>
            <a:r>
              <a:rPr lang="ru-RU" dirty="0"/>
              <a:t> дер. Тело помнит все : какую роль психологическая травма играет в жизни человека и какие техники помогают ее преодолеть / </a:t>
            </a:r>
            <a:r>
              <a:rPr lang="ru-RU" dirty="0" err="1"/>
              <a:t>Бессел</a:t>
            </a:r>
            <a:r>
              <a:rPr lang="ru-RU" dirty="0"/>
              <a:t> </a:t>
            </a:r>
            <a:r>
              <a:rPr lang="ru-RU" dirty="0" err="1"/>
              <a:t>ван</a:t>
            </a:r>
            <a:r>
              <a:rPr lang="ru-RU" dirty="0"/>
              <a:t> дер </a:t>
            </a:r>
            <a:r>
              <a:rPr lang="ru-RU" dirty="0" err="1"/>
              <a:t>Колк</a:t>
            </a:r>
            <a:r>
              <a:rPr lang="ru-RU" dirty="0"/>
              <a:t> ; [перевод с английского И. </a:t>
            </a:r>
            <a:r>
              <a:rPr lang="ru-RU" dirty="0" err="1"/>
              <a:t>Чорного</a:t>
            </a:r>
            <a:r>
              <a:rPr lang="ru-RU" dirty="0"/>
              <a:t>]. – Москва : </a:t>
            </a:r>
            <a:r>
              <a:rPr lang="ru-RU" dirty="0" err="1"/>
              <a:t>Эксмо</a:t>
            </a:r>
            <a:r>
              <a:rPr lang="ru-RU" dirty="0"/>
              <a:t>, 2020. – 464 с. – (</a:t>
            </a:r>
            <a:r>
              <a:rPr lang="ru-RU" dirty="0" err="1"/>
              <a:t>рЕволюция</a:t>
            </a:r>
            <a:r>
              <a:rPr lang="ru-RU" dirty="0"/>
              <a:t> в медицине. Самые громкие и удивительные открытия).</a:t>
            </a:r>
          </a:p>
          <a:p>
            <a:pPr marL="514350" indent="-514350">
              <a:buFont typeface="+mj-lt"/>
              <a:buAutoNum type="arabicPeriod"/>
            </a:pPr>
            <a:r>
              <a:rPr lang="ru-RU" dirty="0" smtClean="0"/>
              <a:t>Максудов</a:t>
            </a:r>
            <a:r>
              <a:rPr lang="ru-RU" dirty="0"/>
              <a:t>, Р. Р. Программы восстановительного разрешения конфликтов и криминальных ситуаций : от уникальных эпизодов к заживлению социальной ткани. – М. : PRI, 2014. – 224 с.</a:t>
            </a:r>
          </a:p>
          <a:p>
            <a:pPr marL="514350" indent="-514350">
              <a:buFont typeface="+mj-lt"/>
              <a:buAutoNum type="arabicPeriod"/>
            </a:pPr>
            <a:r>
              <a:rPr lang="ru-RU" dirty="0" smtClean="0"/>
              <a:t>Розенберг</a:t>
            </a:r>
            <a:r>
              <a:rPr lang="ru-RU" dirty="0"/>
              <a:t>, М. Ненасильственное общение : Язык жизни / М. Розенберг // Перев. с англ. – М. : ООО Книжное издательство «София», 2019. – 288 с.</a:t>
            </a:r>
          </a:p>
          <a:p>
            <a:pPr marL="514350" indent="-514350">
              <a:buFont typeface="+mj-lt"/>
              <a:buAutoNum type="arabicPeriod"/>
            </a:pPr>
            <a:r>
              <a:rPr lang="ru-RU" dirty="0" err="1" smtClean="0"/>
              <a:t>Сямёнава</a:t>
            </a:r>
            <a:r>
              <a:rPr lang="ru-RU" dirty="0"/>
              <a:t>, А. </a:t>
            </a:r>
            <a:r>
              <a:rPr lang="ru-RU" dirty="0" err="1"/>
              <a:t>Гісторыя</a:t>
            </a:r>
            <a:r>
              <a:rPr lang="ru-RU" dirty="0"/>
              <a:t> </a:t>
            </a:r>
            <a:r>
              <a:rPr lang="ru-RU" dirty="0" err="1"/>
              <a:t>адной</a:t>
            </a:r>
            <a:r>
              <a:rPr lang="ru-RU" dirty="0"/>
              <a:t> </a:t>
            </a:r>
            <a:r>
              <a:rPr lang="ru-RU" dirty="0" err="1"/>
              <a:t>падлеткавай</a:t>
            </a:r>
            <a:r>
              <a:rPr lang="ru-RU" dirty="0"/>
              <a:t> </a:t>
            </a:r>
            <a:r>
              <a:rPr lang="ru-RU" dirty="0" err="1"/>
              <a:t>цяжарнасці</a:t>
            </a:r>
            <a:r>
              <a:rPr lang="ru-RU" dirty="0"/>
              <a:t> / А. </a:t>
            </a:r>
            <a:r>
              <a:rPr lang="ru-RU" dirty="0" err="1"/>
              <a:t>Сямёнава</a:t>
            </a:r>
            <a:r>
              <a:rPr lang="ru-RU" dirty="0"/>
              <a:t> // </a:t>
            </a:r>
            <a:r>
              <a:rPr lang="ru-RU" dirty="0" err="1" smtClean="0"/>
              <a:t>Звязда</a:t>
            </a:r>
            <a:r>
              <a:rPr lang="ru-RU" dirty="0" smtClean="0"/>
              <a:t>. </a:t>
            </a:r>
            <a:r>
              <a:rPr lang="ru-RU" dirty="0"/>
              <a:t>– 2020. – 24 вер. – С. 6.</a:t>
            </a:r>
          </a:p>
          <a:p>
            <a:pPr marL="514350" indent="-514350">
              <a:buFont typeface="+mj-lt"/>
              <a:buAutoNum type="arabicPeriod"/>
            </a:pPr>
            <a:r>
              <a:rPr lang="ru-RU" dirty="0" smtClean="0"/>
              <a:t>Туту</a:t>
            </a:r>
            <a:r>
              <a:rPr lang="ru-RU" dirty="0"/>
              <a:t>, </a:t>
            </a:r>
            <a:r>
              <a:rPr lang="ru-RU" dirty="0" err="1"/>
              <a:t>Десмонд</a:t>
            </a:r>
            <a:r>
              <a:rPr lang="ru-RU" dirty="0"/>
              <a:t>. Книга прощения : путь к исцелению себя и мира / </a:t>
            </a:r>
            <a:r>
              <a:rPr lang="ru-RU" dirty="0" err="1"/>
              <a:t>Десмонд</a:t>
            </a:r>
            <a:r>
              <a:rPr lang="ru-RU" dirty="0"/>
              <a:t> Туту, </a:t>
            </a:r>
            <a:r>
              <a:rPr lang="ru-RU" dirty="0" err="1"/>
              <a:t>Мпхо</a:t>
            </a:r>
            <a:r>
              <a:rPr lang="ru-RU" dirty="0"/>
              <a:t> Туту ; пер. с англ</a:t>
            </a:r>
            <a:r>
              <a:rPr lang="ru-RU" dirty="0" smtClean="0"/>
              <a:t>. – Москва </a:t>
            </a:r>
            <a:r>
              <a:rPr lang="ru-RU" dirty="0"/>
              <a:t>: Манн, Иванов и Фербер, 2021. – 256 с.</a:t>
            </a:r>
          </a:p>
          <a:p>
            <a:pPr marL="514350" indent="-514350">
              <a:buFont typeface="+mj-lt"/>
              <a:buAutoNum type="arabicPeriod"/>
            </a:pPr>
            <a:r>
              <a:rPr lang="ru-RU" dirty="0" smtClean="0"/>
              <a:t>Фишер</a:t>
            </a:r>
            <a:r>
              <a:rPr lang="ru-RU" dirty="0"/>
              <a:t>, Р., Шапиро, Д. За пределами здравого смысла : как использовать эмоции в процессе переговоров / Р. Фишер, Д. Шапиро ; пер. с англ. – М. : Издательство «Добрая книга», 2007. – 312 с.</a:t>
            </a:r>
          </a:p>
          <a:p>
            <a:pPr marL="514350" indent="-514350" algn="just">
              <a:buFont typeface="+mj-lt"/>
              <a:buAutoNum type="arabicPeriod"/>
            </a:pPr>
            <a:r>
              <a:rPr lang="en-US" dirty="0" smtClean="0"/>
              <a:t>Emotional intelligence: What it is and why you need it</a:t>
            </a:r>
            <a:r>
              <a:rPr lang="ru-RU" dirty="0" smtClean="0"/>
              <a:t> </a:t>
            </a:r>
            <a:r>
              <a:rPr lang="en-US" dirty="0"/>
              <a:t>[Electronic resource] / World Economic Forum </a:t>
            </a:r>
            <a:r>
              <a:rPr lang="en-US" dirty="0" smtClean="0"/>
              <a:t>//</a:t>
            </a:r>
            <a:r>
              <a:rPr lang="ru-RU" dirty="0" smtClean="0"/>
              <a:t> </a:t>
            </a:r>
            <a:r>
              <a:rPr lang="en-US" dirty="0" smtClean="0"/>
              <a:t>Mode of access: https://www.weforum.org/agenda/2017/02/why-you-need-emotional-intelligence</a:t>
            </a:r>
            <a:r>
              <a:rPr lang="ru-RU" dirty="0" smtClean="0"/>
              <a:t>. </a:t>
            </a:r>
            <a:r>
              <a:rPr lang="en-US" dirty="0"/>
              <a:t>– Date of access: 04.05.2021</a:t>
            </a:r>
            <a:r>
              <a:rPr lang="en-US" dirty="0" smtClean="0"/>
              <a:t>.</a:t>
            </a:r>
          </a:p>
          <a:p>
            <a:pPr marL="514350" indent="-514350" algn="just">
              <a:buFont typeface="+mj-lt"/>
              <a:buAutoNum type="arabicPeriod"/>
            </a:pPr>
            <a:r>
              <a:rPr lang="en-US" dirty="0" smtClean="0"/>
              <a:t>The </a:t>
            </a:r>
            <a:r>
              <a:rPr lang="en-US" dirty="0"/>
              <a:t>Future of Jobs Report 2020 [Electronic resource] / World Economic Forum // Mode of access: https://www.weforum.org/reports/the-future-of-jobs-report-2020. – Date of access: </a:t>
            </a:r>
            <a:r>
              <a:rPr lang="en-US" dirty="0" smtClean="0"/>
              <a:t>04.05.2021.</a:t>
            </a:r>
          </a:p>
          <a:p>
            <a:pPr marL="514350" indent="-514350" algn="just">
              <a:buFont typeface="+mj-lt"/>
              <a:buAutoNum type="arabicPeriod"/>
            </a:pPr>
            <a:r>
              <a:rPr lang="en-US" dirty="0" smtClean="0"/>
              <a:t>The 10 skills you need to thrive in the Fourth Industrial Revolution [Electronic resource] / World Economic Forum //</a:t>
            </a:r>
            <a:r>
              <a:rPr lang="ru-RU" dirty="0" smtClean="0"/>
              <a:t> </a:t>
            </a:r>
            <a:r>
              <a:rPr lang="en-US" dirty="0" smtClean="0"/>
              <a:t>Mode of access: https://www.weforum.org/agenda/2016/01/the-10-skills-you-need-to-thrive-in-the-fourth-industrial-revolution</a:t>
            </a:r>
            <a:r>
              <a:rPr lang="ru-RU" dirty="0" smtClean="0"/>
              <a:t>. </a:t>
            </a:r>
            <a:r>
              <a:rPr lang="en-US" dirty="0" smtClean="0"/>
              <a:t>– Date of access: 04.05.2021.</a:t>
            </a:r>
          </a:p>
          <a:p>
            <a:pPr marL="514350" indent="-514350" algn="just">
              <a:buFont typeface="+mj-lt"/>
              <a:buAutoNum type="arabicPeriod"/>
            </a:pPr>
            <a:r>
              <a:rPr lang="en-US" dirty="0" err="1" smtClean="0"/>
              <a:t>Wachtel</a:t>
            </a:r>
            <a:r>
              <a:rPr lang="en-US" dirty="0"/>
              <a:t>, T. My Three Decades of Using Restorative Practices with Delinquent and At-Risk Youth: Theory, Practice and Research Outcomes / T. </a:t>
            </a:r>
            <a:r>
              <a:rPr lang="en-US" dirty="0" err="1"/>
              <a:t>Wachtel</a:t>
            </a:r>
            <a:r>
              <a:rPr lang="en-US" dirty="0"/>
              <a:t> [Electronic resource]. – Mode of access: https://www.unicef.org/tdad/2tedwachtel.pdf. – Date of access: 04.05.2021.</a:t>
            </a:r>
            <a:endParaRPr lang="ru-RU" dirty="0"/>
          </a:p>
          <a:p>
            <a:pPr marL="514350" indent="-514350">
              <a:buFont typeface="+mj-lt"/>
              <a:buAutoNum type="arabicPeriod"/>
            </a:pPr>
            <a:endParaRPr lang="ru-RU" dirty="0"/>
          </a:p>
          <a:p>
            <a:pPr marL="514350" indent="-514350">
              <a:buFont typeface="+mj-lt"/>
              <a:buAutoNum type="arabicPeriod"/>
            </a:pPr>
            <a:endParaRPr lang="ru-RU" dirty="0"/>
          </a:p>
        </p:txBody>
      </p:sp>
    </p:spTree>
    <p:extLst>
      <p:ext uri="{BB962C8B-B14F-4D97-AF65-F5344CB8AC3E}">
        <p14:creationId xmlns:p14="http://schemas.microsoft.com/office/powerpoint/2010/main" val="289265555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type="subTitle" idx="1"/>
          </p:nvPr>
        </p:nvSpPr>
        <p:spPr>
          <a:xfrm>
            <a:off x="1524000" y="2474259"/>
            <a:ext cx="9986682" cy="2783541"/>
          </a:xfrm>
        </p:spPr>
        <p:txBody>
          <a:bodyPr>
            <a:normAutofit fontScale="92500"/>
          </a:bodyPr>
          <a:lstStyle/>
          <a:p>
            <a:pPr marL="0" indent="0" algn="ctr">
              <a:buNone/>
            </a:pPr>
            <a:r>
              <a:rPr lang="ru-RU" sz="7500" dirty="0" smtClean="0"/>
              <a:t>Спасибо за внимание! </a:t>
            </a:r>
            <a:r>
              <a:rPr lang="ru-RU" sz="7500" dirty="0" smtClean="0">
                <a:sym typeface="Wingdings" panose="05000000000000000000" pitchFamily="2" charset="2"/>
              </a:rPr>
              <a:t></a:t>
            </a:r>
          </a:p>
          <a:p>
            <a:pPr marL="0" indent="0" algn="ctr">
              <a:buNone/>
            </a:pPr>
            <a:r>
              <a:rPr lang="en-US" sz="3500" dirty="0" smtClean="0">
                <a:hlinkClick r:id="rId2"/>
              </a:rPr>
              <a:t>orlovskaya@bsu.by</a:t>
            </a:r>
            <a:endParaRPr lang="ru-RU" sz="3500" dirty="0" smtClean="0"/>
          </a:p>
          <a:p>
            <a:pPr marL="0" indent="0" algn="ctr">
              <a:buNone/>
            </a:pPr>
            <a:r>
              <a:rPr lang="en-US" sz="3500" dirty="0" smtClean="0">
                <a:hlinkClick r:id="rId3"/>
              </a:rPr>
              <a:t>liudmilaorlovskaya13@gmail.com</a:t>
            </a:r>
            <a:endParaRPr lang="en-US" sz="3500" dirty="0" smtClean="0"/>
          </a:p>
          <a:p>
            <a:pPr marL="0" indent="0" algn="ctr">
              <a:buNone/>
            </a:pPr>
            <a:r>
              <a:rPr lang="en-US" sz="3500" dirty="0" smtClean="0"/>
              <a:t>+ 375 29 125 16 43</a:t>
            </a:r>
          </a:p>
          <a:p>
            <a:pPr marL="0" indent="0" algn="ctr">
              <a:buNone/>
            </a:pPr>
            <a:endParaRPr lang="en-US" sz="3500" dirty="0" smtClean="0"/>
          </a:p>
          <a:p>
            <a:pPr marL="0" indent="0" algn="ctr">
              <a:buNone/>
            </a:pPr>
            <a:endParaRPr lang="ru-RU" dirty="0"/>
          </a:p>
        </p:txBody>
      </p:sp>
      <p:sp>
        <p:nvSpPr>
          <p:cNvPr id="4" name="Нижний колонтитул 2"/>
          <p:cNvSpPr txBox="1">
            <a:spLocks/>
          </p:cNvSpPr>
          <p:nvPr/>
        </p:nvSpPr>
        <p:spPr>
          <a:xfrm>
            <a:off x="4310742" y="6400800"/>
            <a:ext cx="3842657" cy="320675"/>
          </a:xfrm>
          <a:prstGeom prst="rect">
            <a:avLst/>
          </a:prstGeom>
        </p:spPr>
        <p:txBody>
          <a:bodyPr vert="horz" lIns="91440" tIns="45720" rIns="91440" bIns="45720" rtlCol="0" anchor="ctr"/>
          <a:lstStyle>
            <a:defPPr>
              <a:defRPr lang="ru-RU"/>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1000" dirty="0" smtClean="0"/>
              <a:t>Орловская, Л.Г. Практика и эффекты применения восстановительной медиации </a:t>
            </a:r>
            <a:endParaRPr lang="ru-RU" sz="1000" dirty="0"/>
          </a:p>
        </p:txBody>
      </p:sp>
    </p:spTree>
    <p:extLst>
      <p:ext uri="{BB962C8B-B14F-4D97-AF65-F5344CB8AC3E}">
        <p14:creationId xmlns:p14="http://schemas.microsoft.com/office/powerpoint/2010/main" val="274879608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Заголовок 8"/>
          <p:cNvSpPr>
            <a:spLocks noGrp="1"/>
          </p:cNvSpPr>
          <p:nvPr>
            <p:ph type="title"/>
          </p:nvPr>
        </p:nvSpPr>
        <p:spPr>
          <a:xfrm>
            <a:off x="522514" y="836023"/>
            <a:ext cx="11284004" cy="5268942"/>
          </a:xfrm>
        </p:spPr>
        <p:txBody>
          <a:bodyPr>
            <a:normAutofit/>
          </a:bodyPr>
          <a:lstStyle/>
          <a:p>
            <a:r>
              <a:rPr lang="ru-RU" sz="4000" b="1" dirty="0" smtClean="0"/>
              <a:t>Восстановительная медиация (</a:t>
            </a:r>
            <a:r>
              <a:rPr lang="en-US" sz="4000" b="1" dirty="0" smtClean="0"/>
              <a:t>restorative mediation</a:t>
            </a:r>
            <a:r>
              <a:rPr lang="ru-RU" sz="4000" b="1" dirty="0" smtClean="0"/>
              <a:t>)</a:t>
            </a:r>
            <a:r>
              <a:rPr lang="en-US" sz="4000" b="1" dirty="0" smtClean="0"/>
              <a:t> </a:t>
            </a:r>
            <a:r>
              <a:rPr lang="en-US" sz="3500" b="1" dirty="0" smtClean="0"/>
              <a:t>– </a:t>
            </a:r>
            <a:r>
              <a:rPr lang="ru-RU" sz="3500" b="1" dirty="0" smtClean="0"/>
              <a:t>это </a:t>
            </a:r>
            <a:r>
              <a:rPr lang="ru-RU" sz="3500" b="1" u="sng" dirty="0" smtClean="0"/>
              <a:t>процесс</a:t>
            </a:r>
            <a:r>
              <a:rPr lang="ru-RU" sz="3500" b="1" dirty="0" smtClean="0"/>
              <a:t>, в котором </a:t>
            </a:r>
            <a:r>
              <a:rPr lang="ru-RU" sz="3500" b="1" u="sng" dirty="0" smtClean="0"/>
              <a:t>медиатор создает условия </a:t>
            </a:r>
            <a:r>
              <a:rPr lang="ru-RU" sz="3500" b="1" dirty="0" smtClean="0"/>
              <a:t>для </a:t>
            </a:r>
            <a:r>
              <a:rPr lang="ru-RU" sz="3500" b="1" u="sng" dirty="0" smtClean="0"/>
              <a:t>восстановления способности </a:t>
            </a:r>
            <a:r>
              <a:rPr lang="ru-RU" sz="3500" b="1" dirty="0" smtClean="0"/>
              <a:t>людей </a:t>
            </a:r>
            <a:r>
              <a:rPr lang="ru-RU" sz="3500" b="1" u="sng" dirty="0" smtClean="0"/>
              <a:t>понимать </a:t>
            </a:r>
            <a:r>
              <a:rPr lang="ru-RU" sz="3500" b="1" dirty="0" smtClean="0"/>
              <a:t>друг друга и </a:t>
            </a:r>
            <a:r>
              <a:rPr lang="ru-RU" sz="3500" b="1" u="sng" dirty="0" smtClean="0"/>
              <a:t>договариваться</a:t>
            </a:r>
            <a:r>
              <a:rPr lang="ru-RU" sz="3500" b="1" dirty="0" smtClean="0"/>
              <a:t> </a:t>
            </a:r>
            <a:r>
              <a:rPr lang="ru-RU" sz="3500" b="1" u="sng" dirty="0" smtClean="0"/>
              <a:t>о</a:t>
            </a:r>
            <a:r>
              <a:rPr lang="ru-RU" sz="3500" b="1" dirty="0" smtClean="0"/>
              <a:t> приемлемых для них </a:t>
            </a:r>
            <a:r>
              <a:rPr lang="ru-RU" sz="3500" b="1" u="sng" dirty="0" smtClean="0"/>
              <a:t>вариантах разрешения проблем</a:t>
            </a:r>
            <a:r>
              <a:rPr lang="ru-RU" sz="3500" b="1" dirty="0" smtClean="0"/>
              <a:t>, возникших в результате </a:t>
            </a:r>
            <a:r>
              <a:rPr lang="ru-RU" sz="3500" b="1" u="sng" dirty="0" smtClean="0"/>
              <a:t>конфликта </a:t>
            </a:r>
            <a:r>
              <a:rPr lang="ru-RU" sz="3500" b="1" dirty="0" smtClean="0"/>
              <a:t>(«проблематичной ситуации», «криминальной ситуации»    и т. п.) </a:t>
            </a:r>
            <a:r>
              <a:rPr lang="en-US" sz="3500" b="1" dirty="0" smtClean="0"/>
              <a:t>[3</a:t>
            </a:r>
            <a:r>
              <a:rPr lang="ru-RU" sz="3500" b="1" dirty="0" smtClean="0"/>
              <a:t>, с. 395; 4; 6</a:t>
            </a:r>
            <a:r>
              <a:rPr lang="en-US" sz="3500" b="1" dirty="0" smtClean="0"/>
              <a:t>].</a:t>
            </a:r>
            <a:r>
              <a:rPr lang="ru-RU" sz="3500" b="1" dirty="0" smtClean="0"/>
              <a:t/>
            </a:r>
            <a:br>
              <a:rPr lang="ru-RU" sz="3500" b="1" dirty="0" smtClean="0"/>
            </a:br>
            <a:r>
              <a:rPr lang="ru-RU" sz="3500" b="1" dirty="0" smtClean="0"/>
              <a:t>Восстановительная медиация – это инструмент восстановительного правосудия.</a:t>
            </a:r>
            <a:endParaRPr lang="ru-RU" sz="1800" dirty="0"/>
          </a:p>
        </p:txBody>
      </p:sp>
      <p:sp>
        <p:nvSpPr>
          <p:cNvPr id="3" name="Нижний колонтитул 2"/>
          <p:cNvSpPr>
            <a:spLocks noGrp="1"/>
          </p:cNvSpPr>
          <p:nvPr>
            <p:ph type="ftr" sz="quarter" idx="11"/>
          </p:nvPr>
        </p:nvSpPr>
        <p:spPr>
          <a:xfrm>
            <a:off x="3984171" y="6361610"/>
            <a:ext cx="4169229" cy="359865"/>
          </a:xfrm>
        </p:spPr>
        <p:txBody>
          <a:bodyPr/>
          <a:lstStyle/>
          <a:p>
            <a:pPr algn="just"/>
            <a:r>
              <a:rPr lang="ru-RU" sz="1000" dirty="0"/>
              <a:t>Орловская, Л.Г. Практика и эффекты применения восстановительной медиации </a:t>
            </a:r>
          </a:p>
        </p:txBody>
      </p:sp>
    </p:spTree>
    <p:extLst>
      <p:ext uri="{BB962C8B-B14F-4D97-AF65-F5344CB8AC3E}">
        <p14:creationId xmlns:p14="http://schemas.microsoft.com/office/powerpoint/2010/main" val="396634433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2351948"/>
          </a:xfrm>
        </p:spPr>
        <p:txBody>
          <a:bodyPr>
            <a:noAutofit/>
          </a:bodyPr>
          <a:lstStyle/>
          <a:p>
            <a:pPr algn="just"/>
            <a:r>
              <a:rPr lang="ru-RU" sz="3000" dirty="0" smtClean="0"/>
              <a:t>Леонова</a:t>
            </a:r>
            <a:r>
              <a:rPr lang="en-US" sz="3000" dirty="0" smtClean="0"/>
              <a:t> </a:t>
            </a:r>
            <a:r>
              <a:rPr lang="ru-RU" sz="3000" dirty="0" smtClean="0"/>
              <a:t>Галина Михайловна, координатор проектов по правам ребенка (1998–2000 гг.), консультант Представительства ЮНИСЕФ в Республике Беларусь (2002–2003 гг.):</a:t>
            </a:r>
            <a:endParaRPr lang="ru-RU" sz="3000" dirty="0"/>
          </a:p>
        </p:txBody>
      </p:sp>
      <p:sp>
        <p:nvSpPr>
          <p:cNvPr id="3" name="Объект 2"/>
          <p:cNvSpPr>
            <a:spLocks noGrp="1"/>
          </p:cNvSpPr>
          <p:nvPr>
            <p:ph idx="1"/>
          </p:nvPr>
        </p:nvSpPr>
        <p:spPr>
          <a:xfrm>
            <a:off x="838200" y="2181497"/>
            <a:ext cx="10515600" cy="3995466"/>
          </a:xfrm>
        </p:spPr>
        <p:txBody>
          <a:bodyPr>
            <a:normAutofit/>
          </a:bodyPr>
          <a:lstStyle/>
          <a:p>
            <a:pPr marL="0" indent="0" algn="just">
              <a:buNone/>
            </a:pPr>
            <a:endParaRPr lang="ru-RU" sz="3200" dirty="0" smtClean="0"/>
          </a:p>
          <a:p>
            <a:pPr marL="0" indent="0" algn="just">
              <a:buNone/>
            </a:pPr>
            <a:r>
              <a:rPr lang="ru-RU" sz="3200" dirty="0" smtClean="0"/>
              <a:t>«Большинство </a:t>
            </a:r>
            <a:r>
              <a:rPr lang="ru-RU" sz="3200" dirty="0"/>
              <a:t>исследователей приходят к единому мнению в отношении того, что «восстановительное правосудие» – это не конкретный метод, техника или программа. Данное понятие указывает на определенное видение проблемы и подход, ориентированный на приоритете ценностей человеческой личности».</a:t>
            </a:r>
          </a:p>
          <a:p>
            <a:pPr marL="0" indent="0">
              <a:buNone/>
            </a:pPr>
            <a:endParaRPr lang="ru-RU" dirty="0"/>
          </a:p>
        </p:txBody>
      </p:sp>
      <p:sp>
        <p:nvSpPr>
          <p:cNvPr id="8" name="Нижний колонтитул 2"/>
          <p:cNvSpPr>
            <a:spLocks noGrp="1"/>
          </p:cNvSpPr>
          <p:nvPr>
            <p:ph type="ftr" sz="quarter" idx="11"/>
          </p:nvPr>
        </p:nvSpPr>
        <p:spPr>
          <a:xfrm>
            <a:off x="3984171" y="6361610"/>
            <a:ext cx="4169229" cy="359865"/>
          </a:xfrm>
        </p:spPr>
        <p:txBody>
          <a:bodyPr/>
          <a:lstStyle/>
          <a:p>
            <a:pPr algn="just"/>
            <a:r>
              <a:rPr lang="ru-RU" sz="1000" dirty="0"/>
              <a:t>Орловская, Л.Г. Практика и эффекты применения восстановительной медиации </a:t>
            </a:r>
          </a:p>
        </p:txBody>
      </p:sp>
    </p:spTree>
    <p:extLst>
      <p:ext uri="{BB962C8B-B14F-4D97-AF65-F5344CB8AC3E}">
        <p14:creationId xmlns:p14="http://schemas.microsoft.com/office/powerpoint/2010/main" val="12476138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2"/>
          <a:stretch>
            <a:fillRect/>
          </a:stretch>
        </p:blipFill>
        <p:spPr>
          <a:xfrm>
            <a:off x="242008" y="770709"/>
            <a:ext cx="11671318" cy="5630320"/>
          </a:xfrm>
          <a:prstGeom prst="rect">
            <a:avLst/>
          </a:prstGeom>
        </p:spPr>
      </p:pic>
      <p:sp>
        <p:nvSpPr>
          <p:cNvPr id="11" name="Заголовок 10"/>
          <p:cNvSpPr>
            <a:spLocks noGrp="1"/>
          </p:cNvSpPr>
          <p:nvPr>
            <p:ph type="title"/>
          </p:nvPr>
        </p:nvSpPr>
        <p:spPr/>
        <p:txBody>
          <a:bodyPr/>
          <a:lstStyle/>
          <a:p>
            <a:r>
              <a:rPr lang="en-US" dirty="0" smtClean="0">
                <a:solidFill>
                  <a:schemeClr val="bg1"/>
                </a:solidFill>
              </a:rPr>
              <a:t>The Future of Jobs Report 2020 (October 2020) / </a:t>
            </a:r>
            <a:r>
              <a:rPr lang="ru-RU" dirty="0" smtClean="0">
                <a:solidFill>
                  <a:schemeClr val="bg1"/>
                </a:solidFill>
              </a:rPr>
              <a:t>Отчет о будущем работ</a:t>
            </a:r>
            <a:r>
              <a:rPr lang="en-US" dirty="0" smtClean="0">
                <a:solidFill>
                  <a:schemeClr val="bg1"/>
                </a:solidFill>
              </a:rPr>
              <a:t>/</a:t>
            </a:r>
            <a:r>
              <a:rPr lang="ru-RU" dirty="0" smtClean="0">
                <a:solidFill>
                  <a:schemeClr val="bg1"/>
                </a:solidFill>
              </a:rPr>
              <a:t>труда 2020</a:t>
            </a:r>
            <a:endParaRPr lang="ru-RU" dirty="0">
              <a:solidFill>
                <a:schemeClr val="bg1"/>
              </a:solidFill>
            </a:endParaRPr>
          </a:p>
        </p:txBody>
      </p:sp>
      <p:sp>
        <p:nvSpPr>
          <p:cNvPr id="12" name="Нижний колонтитул 2"/>
          <p:cNvSpPr>
            <a:spLocks noGrp="1"/>
          </p:cNvSpPr>
          <p:nvPr>
            <p:ph type="ftr" sz="quarter" idx="11"/>
          </p:nvPr>
        </p:nvSpPr>
        <p:spPr>
          <a:xfrm>
            <a:off x="3997234" y="6139542"/>
            <a:ext cx="4156166" cy="581933"/>
          </a:xfrm>
        </p:spPr>
        <p:txBody>
          <a:bodyPr/>
          <a:lstStyle/>
          <a:p>
            <a:pPr algn="just"/>
            <a:r>
              <a:rPr lang="ru-RU" sz="1000" dirty="0"/>
              <a:t>Орловская, Л.Г. Практика и эффекты применения восстановительной медиации </a:t>
            </a:r>
          </a:p>
        </p:txBody>
      </p:sp>
    </p:spTree>
    <p:extLst>
      <p:ext uri="{BB962C8B-B14F-4D97-AF65-F5344CB8AC3E}">
        <p14:creationId xmlns:p14="http://schemas.microsoft.com/office/powerpoint/2010/main" val="125756997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4"/>
          <p:cNvSpPr txBox="1">
            <a:spLocks noChangeArrowheads="1"/>
          </p:cNvSpPr>
          <p:nvPr/>
        </p:nvSpPr>
        <p:spPr bwMode="auto">
          <a:xfrm>
            <a:off x="2274627" y="552254"/>
            <a:ext cx="8843051" cy="201127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35790" rIns="71579" bIns="35790">
            <a:spAutoFit/>
          </a:bodyPr>
          <a:lstStyle>
            <a:lvl1pPr marL="342900" indent="-342900" eaLnBrk="0" hangingPunct="0">
              <a:defRPr sz="1600">
                <a:solidFill>
                  <a:schemeClr val="tx1"/>
                </a:solidFill>
                <a:latin typeface="Calibri" charset="0"/>
                <a:ea typeface="ＭＳ Ｐゴシック" charset="0"/>
                <a:cs typeface="ＭＳ Ｐゴシック" charset="0"/>
              </a:defRPr>
            </a:lvl1pPr>
            <a:lvl2pPr marL="742950" indent="-285750" eaLnBrk="0" hangingPunct="0">
              <a:defRPr sz="1600">
                <a:solidFill>
                  <a:schemeClr val="tx1"/>
                </a:solidFill>
                <a:latin typeface="Calibri" charset="0"/>
                <a:ea typeface="ＭＳ Ｐゴシック" charset="0"/>
              </a:defRPr>
            </a:lvl2pPr>
            <a:lvl3pPr marL="1143000" indent="-228600" eaLnBrk="0" hangingPunct="0">
              <a:defRPr sz="1600">
                <a:solidFill>
                  <a:schemeClr val="tx1"/>
                </a:solidFill>
                <a:latin typeface="Calibri" charset="0"/>
                <a:ea typeface="ＭＳ Ｐゴシック" charset="0"/>
              </a:defRPr>
            </a:lvl3pPr>
            <a:lvl4pPr marL="1600200" indent="-228600" eaLnBrk="0" hangingPunct="0">
              <a:defRPr sz="1600">
                <a:solidFill>
                  <a:schemeClr val="tx1"/>
                </a:solidFill>
                <a:latin typeface="Calibri" charset="0"/>
                <a:ea typeface="ＭＳ Ｐゴシック" charset="0"/>
              </a:defRPr>
            </a:lvl4pPr>
            <a:lvl5pPr marL="2057400" indent="-228600" eaLnBrk="0" hangingPunct="0">
              <a:defRPr sz="1600">
                <a:solidFill>
                  <a:schemeClr val="tx1"/>
                </a:solidFill>
                <a:latin typeface="Calibri" charset="0"/>
                <a:ea typeface="ＭＳ Ｐゴシック" charset="0"/>
              </a:defRPr>
            </a:lvl5pPr>
            <a:lvl6pPr marL="2514600" indent="-228600" defTabSz="406400" eaLnBrk="0" fontAlgn="base" hangingPunct="0">
              <a:spcBef>
                <a:spcPct val="0"/>
              </a:spcBef>
              <a:spcAft>
                <a:spcPct val="0"/>
              </a:spcAft>
              <a:defRPr sz="1600">
                <a:solidFill>
                  <a:schemeClr val="tx1"/>
                </a:solidFill>
                <a:latin typeface="Calibri" charset="0"/>
                <a:ea typeface="ＭＳ Ｐゴシック" charset="0"/>
              </a:defRPr>
            </a:lvl6pPr>
            <a:lvl7pPr marL="2971800" indent="-228600" defTabSz="406400" eaLnBrk="0" fontAlgn="base" hangingPunct="0">
              <a:spcBef>
                <a:spcPct val="0"/>
              </a:spcBef>
              <a:spcAft>
                <a:spcPct val="0"/>
              </a:spcAft>
              <a:defRPr sz="1600">
                <a:solidFill>
                  <a:schemeClr val="tx1"/>
                </a:solidFill>
                <a:latin typeface="Calibri" charset="0"/>
                <a:ea typeface="ＭＳ Ｐゴシック" charset="0"/>
              </a:defRPr>
            </a:lvl7pPr>
            <a:lvl8pPr marL="3429000" indent="-228600" defTabSz="406400" eaLnBrk="0" fontAlgn="base" hangingPunct="0">
              <a:spcBef>
                <a:spcPct val="0"/>
              </a:spcBef>
              <a:spcAft>
                <a:spcPct val="0"/>
              </a:spcAft>
              <a:defRPr sz="1600">
                <a:solidFill>
                  <a:schemeClr val="tx1"/>
                </a:solidFill>
                <a:latin typeface="Calibri" charset="0"/>
                <a:ea typeface="ＭＳ Ｐゴシック" charset="0"/>
              </a:defRPr>
            </a:lvl8pPr>
            <a:lvl9pPr marL="3886200" indent="-228600" defTabSz="406400" eaLnBrk="0" fontAlgn="base" hangingPunct="0">
              <a:spcBef>
                <a:spcPct val="0"/>
              </a:spcBef>
              <a:spcAft>
                <a:spcPct val="0"/>
              </a:spcAft>
              <a:defRPr sz="1600">
                <a:solidFill>
                  <a:schemeClr val="tx1"/>
                </a:solidFill>
                <a:latin typeface="Calibri" charset="0"/>
                <a:ea typeface="ＭＳ Ｐゴシック" charset="0"/>
              </a:defRPr>
            </a:lvl9pPr>
          </a:lstStyle>
          <a:p>
            <a:pPr marL="0" indent="0" algn="ctr" eaLnBrk="1" hangingPunct="1">
              <a:spcAft>
                <a:spcPts val="600"/>
              </a:spcAft>
            </a:pPr>
            <a:r>
              <a:rPr lang="en-US" sz="3600" b="1" dirty="0">
                <a:solidFill>
                  <a:srgbClr val="006CD5"/>
                </a:solidFill>
              </a:rPr>
              <a:t>	</a:t>
            </a:r>
            <a:endParaRPr lang="ru-RU" sz="3600" b="1" dirty="0" smtClean="0">
              <a:solidFill>
                <a:srgbClr val="006CD5"/>
              </a:solidFill>
            </a:endParaRPr>
          </a:p>
          <a:p>
            <a:pPr marL="0" indent="0" algn="ctr" eaLnBrk="1" hangingPunct="1">
              <a:spcAft>
                <a:spcPts val="600"/>
              </a:spcAft>
            </a:pPr>
            <a:r>
              <a:rPr lang="ru-RU" sz="3000" b="1" dirty="0" smtClean="0">
                <a:solidFill>
                  <a:srgbClr val="006CD5"/>
                </a:solidFill>
              </a:rPr>
              <a:t>ЧЕТЫРЕ СПОСОБА СОЦИАЛЬНОЙ РЕАКЦИИ НА КОНФЛИКТ </a:t>
            </a:r>
            <a:r>
              <a:rPr lang="en-US" sz="3000" b="1" dirty="0" smtClean="0">
                <a:solidFill>
                  <a:srgbClr val="006CD5"/>
                </a:solidFill>
              </a:rPr>
              <a:t>[14]</a:t>
            </a:r>
            <a:endParaRPr lang="en-US" sz="3000" b="1" dirty="0">
              <a:solidFill>
                <a:srgbClr val="006CD5"/>
              </a:solidFill>
            </a:endParaRPr>
          </a:p>
          <a:p>
            <a:pPr marL="0" indent="0" eaLnBrk="1" hangingPunct="1">
              <a:spcAft>
                <a:spcPts val="600"/>
              </a:spcAft>
            </a:pPr>
            <a:r>
              <a:rPr lang="en-US" sz="2000" b="1" dirty="0"/>
              <a:t>		</a:t>
            </a:r>
          </a:p>
        </p:txBody>
      </p:sp>
      <p:sp>
        <p:nvSpPr>
          <p:cNvPr id="4" name="TextBox 3"/>
          <p:cNvSpPr txBox="1"/>
          <p:nvPr/>
        </p:nvSpPr>
        <p:spPr>
          <a:xfrm>
            <a:off x="3544360" y="2319255"/>
            <a:ext cx="2571144" cy="124649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spcBef>
                <a:spcPct val="50000"/>
              </a:spcBef>
            </a:pPr>
            <a:r>
              <a:rPr lang="en-GB" altLang="en-US" sz="1500" b="1" dirty="0" smtClean="0">
                <a:solidFill>
                  <a:schemeClr val="tx2"/>
                </a:solidFill>
                <a:cs typeface="Arial" panose="020B0604020202020204" pitchFamily="34" charset="0"/>
              </a:rPr>
              <a:t>Punitive /</a:t>
            </a:r>
            <a:r>
              <a:rPr lang="ru-RU" altLang="en-US" sz="1500" b="1" dirty="0" smtClean="0">
                <a:solidFill>
                  <a:schemeClr val="tx2"/>
                </a:solidFill>
                <a:cs typeface="Arial" panose="020B0604020202020204" pitchFamily="34" charset="0"/>
              </a:rPr>
              <a:t> Карательный</a:t>
            </a:r>
            <a:endParaRPr lang="en-GB" altLang="en-US" sz="1500" b="1" dirty="0">
              <a:solidFill>
                <a:schemeClr val="tx2"/>
              </a:solidFill>
              <a:cs typeface="Arial" panose="020B0604020202020204" pitchFamily="34" charset="0"/>
            </a:endParaRPr>
          </a:p>
          <a:p>
            <a:pPr>
              <a:spcBef>
                <a:spcPct val="50000"/>
              </a:spcBef>
            </a:pPr>
            <a:r>
              <a:rPr lang="en-GB" altLang="en-US" sz="1500" b="1" dirty="0" smtClean="0">
                <a:solidFill>
                  <a:schemeClr val="tx2"/>
                </a:solidFill>
                <a:cs typeface="Arial" panose="020B0604020202020204" pitchFamily="34" charset="0"/>
              </a:rPr>
              <a:t>Authoritarian</a:t>
            </a:r>
            <a:r>
              <a:rPr lang="ru-RU" altLang="en-US" sz="1500" b="1" dirty="0" smtClean="0">
                <a:solidFill>
                  <a:schemeClr val="tx2"/>
                </a:solidFill>
                <a:cs typeface="Arial" panose="020B0604020202020204" pitchFamily="34" charset="0"/>
              </a:rPr>
              <a:t> / Авторитарный</a:t>
            </a:r>
            <a:endParaRPr lang="en-GB" altLang="en-US" sz="1500" b="1" dirty="0">
              <a:solidFill>
                <a:schemeClr val="tx2"/>
              </a:solidFill>
              <a:cs typeface="Arial" panose="020B0604020202020204" pitchFamily="34" charset="0"/>
            </a:endParaRPr>
          </a:p>
          <a:p>
            <a:pPr>
              <a:spcBef>
                <a:spcPct val="50000"/>
              </a:spcBef>
            </a:pPr>
            <a:r>
              <a:rPr lang="en-GB" altLang="en-US" sz="1500" b="1" dirty="0">
                <a:solidFill>
                  <a:schemeClr val="tx2"/>
                </a:solidFill>
                <a:cs typeface="Arial" panose="020B0604020202020204" pitchFamily="34" charset="0"/>
              </a:rPr>
              <a:t>(TO</a:t>
            </a:r>
            <a:r>
              <a:rPr lang="en-GB" altLang="en-US" sz="1500" b="1" dirty="0" smtClean="0">
                <a:solidFill>
                  <a:schemeClr val="tx2"/>
                </a:solidFill>
                <a:cs typeface="Arial" panose="020B0604020202020204" pitchFamily="34" charset="0"/>
              </a:rPr>
              <a:t>)</a:t>
            </a:r>
            <a:r>
              <a:rPr lang="ru-RU" altLang="en-US" sz="1500" b="1" dirty="0" smtClean="0">
                <a:solidFill>
                  <a:schemeClr val="tx2"/>
                </a:solidFill>
                <a:cs typeface="Arial" panose="020B0604020202020204" pitchFamily="34" charset="0"/>
              </a:rPr>
              <a:t> (К, НА)</a:t>
            </a:r>
            <a:endParaRPr lang="en-GB" altLang="en-US" sz="1500" b="1" dirty="0">
              <a:solidFill>
                <a:schemeClr val="tx2"/>
              </a:solidFill>
              <a:cs typeface="Arial" panose="020B0604020202020204" pitchFamily="34" charset="0"/>
            </a:endParaRPr>
          </a:p>
        </p:txBody>
      </p:sp>
      <p:sp>
        <p:nvSpPr>
          <p:cNvPr id="7" name="TextBox 6"/>
          <p:cNvSpPr txBox="1"/>
          <p:nvPr/>
        </p:nvSpPr>
        <p:spPr>
          <a:xfrm>
            <a:off x="6294121" y="3683525"/>
            <a:ext cx="3137262" cy="124649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spcBef>
                <a:spcPct val="50000"/>
              </a:spcBef>
            </a:pPr>
            <a:r>
              <a:rPr lang="en-GB" altLang="en-US" sz="1500" b="1" dirty="0" smtClean="0">
                <a:solidFill>
                  <a:schemeClr val="tx2"/>
                </a:solidFill>
                <a:cs typeface="Arial" panose="020B0604020202020204" pitchFamily="34" charset="0"/>
              </a:rPr>
              <a:t>Permissive</a:t>
            </a:r>
            <a:r>
              <a:rPr lang="ru-RU" altLang="en-US" sz="1500" b="1" dirty="0" smtClean="0">
                <a:solidFill>
                  <a:schemeClr val="tx2"/>
                </a:solidFill>
                <a:cs typeface="Arial" panose="020B0604020202020204" pitchFamily="34" charset="0"/>
              </a:rPr>
              <a:t> / Разрешающий, либеральный</a:t>
            </a:r>
            <a:endParaRPr lang="en-GB" altLang="en-US" sz="1500" b="1" dirty="0">
              <a:solidFill>
                <a:schemeClr val="tx2"/>
              </a:solidFill>
              <a:cs typeface="Arial" panose="020B0604020202020204" pitchFamily="34" charset="0"/>
            </a:endParaRPr>
          </a:p>
          <a:p>
            <a:pPr>
              <a:spcBef>
                <a:spcPct val="50000"/>
              </a:spcBef>
            </a:pPr>
            <a:r>
              <a:rPr lang="en-GB" altLang="en-US" sz="1500" b="1" dirty="0" smtClean="0">
                <a:solidFill>
                  <a:schemeClr val="tx2"/>
                </a:solidFill>
                <a:cs typeface="Arial" panose="020B0604020202020204" pitchFamily="34" charset="0"/>
              </a:rPr>
              <a:t>Patronising</a:t>
            </a:r>
            <a:r>
              <a:rPr lang="ru-RU" altLang="en-US" sz="1500" b="1" dirty="0" smtClean="0">
                <a:solidFill>
                  <a:schemeClr val="tx2"/>
                </a:solidFill>
                <a:cs typeface="Arial" panose="020B0604020202020204" pitchFamily="34" charset="0"/>
              </a:rPr>
              <a:t> / Покровительственный</a:t>
            </a:r>
            <a:endParaRPr lang="en-GB" altLang="en-US" sz="1500" b="1" dirty="0">
              <a:solidFill>
                <a:schemeClr val="tx2"/>
              </a:solidFill>
              <a:cs typeface="Arial" panose="020B0604020202020204" pitchFamily="34" charset="0"/>
            </a:endParaRPr>
          </a:p>
          <a:p>
            <a:pPr>
              <a:spcBef>
                <a:spcPct val="50000"/>
              </a:spcBef>
            </a:pPr>
            <a:r>
              <a:rPr lang="en-GB" altLang="en-US" sz="1500" b="1" dirty="0">
                <a:solidFill>
                  <a:schemeClr val="tx2"/>
                </a:solidFill>
                <a:cs typeface="Arial" panose="020B0604020202020204" pitchFamily="34" charset="0"/>
              </a:rPr>
              <a:t>(FOR</a:t>
            </a:r>
            <a:r>
              <a:rPr lang="en-GB" altLang="en-US" sz="1500" b="1" dirty="0" smtClean="0">
                <a:solidFill>
                  <a:schemeClr val="tx2"/>
                </a:solidFill>
                <a:cs typeface="Arial" panose="020B0604020202020204" pitchFamily="34" charset="0"/>
              </a:rPr>
              <a:t>)</a:t>
            </a:r>
            <a:r>
              <a:rPr lang="ru-RU" altLang="en-US" sz="1500" b="1" dirty="0" smtClean="0">
                <a:solidFill>
                  <a:schemeClr val="tx2"/>
                </a:solidFill>
                <a:cs typeface="Arial" panose="020B0604020202020204" pitchFamily="34" charset="0"/>
              </a:rPr>
              <a:t> (Для)</a:t>
            </a:r>
            <a:endParaRPr lang="en-GB" altLang="en-US" sz="1500" b="1" dirty="0">
              <a:solidFill>
                <a:schemeClr val="tx2"/>
              </a:solidFill>
              <a:cs typeface="Arial" panose="020B0604020202020204" pitchFamily="34" charset="0"/>
            </a:endParaRPr>
          </a:p>
        </p:txBody>
      </p:sp>
      <p:sp>
        <p:nvSpPr>
          <p:cNvPr id="9" name="AutoShape 5"/>
          <p:cNvSpPr>
            <a:spLocks noChangeArrowheads="1"/>
          </p:cNvSpPr>
          <p:nvPr/>
        </p:nvSpPr>
        <p:spPr bwMode="auto">
          <a:xfrm>
            <a:off x="2741613" y="2276220"/>
            <a:ext cx="533400" cy="1001646"/>
          </a:xfrm>
          <a:prstGeom prst="upArrow">
            <a:avLst>
              <a:gd name="adj1" fmla="val 50000"/>
              <a:gd name="adj2" fmla="val 71429"/>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SzPct val="100000"/>
              <a:buChar char="•"/>
              <a:defRPr sz="2400">
                <a:solidFill>
                  <a:schemeClr val="tx1"/>
                </a:solidFill>
                <a:latin typeface="Arial" panose="020B0604020202020204" pitchFamily="34" charset="0"/>
              </a:defRPr>
            </a:lvl1pPr>
            <a:lvl2pPr marL="742950" indent="-285750">
              <a:spcBef>
                <a:spcPct val="20000"/>
              </a:spcBef>
              <a:buSzPct val="100000"/>
              <a:buChar char="–"/>
              <a:defRPr sz="2000">
                <a:solidFill>
                  <a:schemeClr val="tx1"/>
                </a:solidFill>
                <a:latin typeface="Arial" panose="020B0604020202020204" pitchFamily="34" charset="0"/>
              </a:defRPr>
            </a:lvl2pPr>
            <a:lvl3pPr marL="1143000" indent="-228600">
              <a:spcBef>
                <a:spcPct val="20000"/>
              </a:spcBef>
              <a:buSzPct val="100000"/>
              <a:buChar char="•"/>
              <a:defRPr sz="2000">
                <a:solidFill>
                  <a:schemeClr val="tx1"/>
                </a:solidFill>
                <a:latin typeface="Arial" panose="020B0604020202020204" pitchFamily="34" charset="0"/>
              </a:defRPr>
            </a:lvl3pPr>
            <a:lvl4pPr marL="1600200" indent="-228600">
              <a:spcBef>
                <a:spcPct val="20000"/>
              </a:spcBef>
              <a:buSzPct val="100000"/>
              <a:buChar char="–"/>
              <a:defRPr sz="2000">
                <a:solidFill>
                  <a:schemeClr val="tx1"/>
                </a:solidFill>
                <a:latin typeface="Arial" panose="020B0604020202020204" pitchFamily="34" charset="0"/>
              </a:defRPr>
            </a:lvl4pPr>
            <a:lvl5pPr marL="2057400" indent="-228600">
              <a:spcBef>
                <a:spcPct val="20000"/>
              </a:spcBef>
              <a:buSzPct val="10000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a:solidFill>
                  <a:schemeClr val="tx1"/>
                </a:solidFill>
                <a:latin typeface="Arial" panose="020B0604020202020204" pitchFamily="34" charset="0"/>
              </a:defRPr>
            </a:lvl9pPr>
          </a:lstStyle>
          <a:p>
            <a:pPr>
              <a:spcBef>
                <a:spcPct val="0"/>
              </a:spcBef>
              <a:buSzTx/>
              <a:buFontTx/>
              <a:buNone/>
            </a:pPr>
            <a:endParaRPr lang="en-US" altLang="en-US" dirty="0">
              <a:latin typeface="Times New Roman" panose="02020603050405020304" pitchFamily="18" charset="0"/>
            </a:endParaRPr>
          </a:p>
        </p:txBody>
      </p:sp>
      <p:sp>
        <p:nvSpPr>
          <p:cNvPr id="10" name="AutoShape 5"/>
          <p:cNvSpPr>
            <a:spLocks noChangeArrowheads="1"/>
          </p:cNvSpPr>
          <p:nvPr/>
        </p:nvSpPr>
        <p:spPr bwMode="auto">
          <a:xfrm rot="10800000">
            <a:off x="2741613" y="3900489"/>
            <a:ext cx="533400" cy="1001646"/>
          </a:xfrm>
          <a:prstGeom prst="upArrow">
            <a:avLst>
              <a:gd name="adj1" fmla="val 50000"/>
              <a:gd name="adj2" fmla="val 71429"/>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SzPct val="100000"/>
              <a:buChar char="•"/>
              <a:defRPr sz="2400">
                <a:solidFill>
                  <a:schemeClr val="tx1"/>
                </a:solidFill>
                <a:latin typeface="Arial" panose="020B0604020202020204" pitchFamily="34" charset="0"/>
              </a:defRPr>
            </a:lvl1pPr>
            <a:lvl2pPr marL="742950" indent="-285750">
              <a:spcBef>
                <a:spcPct val="20000"/>
              </a:spcBef>
              <a:buSzPct val="100000"/>
              <a:buChar char="–"/>
              <a:defRPr sz="2000">
                <a:solidFill>
                  <a:schemeClr val="tx1"/>
                </a:solidFill>
                <a:latin typeface="Arial" panose="020B0604020202020204" pitchFamily="34" charset="0"/>
              </a:defRPr>
            </a:lvl2pPr>
            <a:lvl3pPr marL="1143000" indent="-228600">
              <a:spcBef>
                <a:spcPct val="20000"/>
              </a:spcBef>
              <a:buSzPct val="100000"/>
              <a:buChar char="•"/>
              <a:defRPr sz="2000">
                <a:solidFill>
                  <a:schemeClr val="tx1"/>
                </a:solidFill>
                <a:latin typeface="Arial" panose="020B0604020202020204" pitchFamily="34" charset="0"/>
              </a:defRPr>
            </a:lvl3pPr>
            <a:lvl4pPr marL="1600200" indent="-228600">
              <a:spcBef>
                <a:spcPct val="20000"/>
              </a:spcBef>
              <a:buSzPct val="100000"/>
              <a:buChar char="–"/>
              <a:defRPr sz="2000">
                <a:solidFill>
                  <a:schemeClr val="tx1"/>
                </a:solidFill>
                <a:latin typeface="Arial" panose="020B0604020202020204" pitchFamily="34" charset="0"/>
              </a:defRPr>
            </a:lvl4pPr>
            <a:lvl5pPr marL="2057400" indent="-228600">
              <a:spcBef>
                <a:spcPct val="20000"/>
              </a:spcBef>
              <a:buSzPct val="10000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a:solidFill>
                  <a:schemeClr val="tx1"/>
                </a:solidFill>
                <a:latin typeface="Arial" panose="020B0604020202020204" pitchFamily="34" charset="0"/>
              </a:defRPr>
            </a:lvl9pPr>
          </a:lstStyle>
          <a:p>
            <a:pPr>
              <a:spcBef>
                <a:spcPct val="0"/>
              </a:spcBef>
              <a:buSzTx/>
              <a:buFontTx/>
              <a:buNone/>
            </a:pPr>
            <a:endParaRPr lang="en-US" altLang="en-US" dirty="0">
              <a:latin typeface="Times New Roman" panose="02020603050405020304" pitchFamily="18" charset="0"/>
            </a:endParaRPr>
          </a:p>
        </p:txBody>
      </p:sp>
      <p:sp>
        <p:nvSpPr>
          <p:cNvPr id="11" name="Rectangle 10"/>
          <p:cNvSpPr/>
          <p:nvPr/>
        </p:nvSpPr>
        <p:spPr>
          <a:xfrm>
            <a:off x="1371600" y="5048497"/>
            <a:ext cx="2063089" cy="646331"/>
          </a:xfrm>
          <a:prstGeom prst="rect">
            <a:avLst/>
          </a:prstGeom>
        </p:spPr>
        <p:txBody>
          <a:bodyPr wrap="square">
            <a:spAutoFit/>
          </a:bodyPr>
          <a:lstStyle/>
          <a:p>
            <a:pPr>
              <a:spcAft>
                <a:spcPts val="600"/>
              </a:spcAft>
            </a:pPr>
            <a:r>
              <a:rPr lang="en-US" b="1" dirty="0" smtClean="0"/>
              <a:t>LOW</a:t>
            </a:r>
            <a:r>
              <a:rPr lang="ru-RU" b="1" dirty="0" smtClean="0"/>
              <a:t> / НИЗКИЙ УРОВЕНЬ</a:t>
            </a:r>
            <a:endParaRPr lang="en-US" b="1" dirty="0"/>
          </a:p>
        </p:txBody>
      </p:sp>
      <p:sp>
        <p:nvSpPr>
          <p:cNvPr id="12" name="AutoShape 5"/>
          <p:cNvSpPr>
            <a:spLocks noChangeArrowheads="1"/>
          </p:cNvSpPr>
          <p:nvPr/>
        </p:nvSpPr>
        <p:spPr bwMode="auto">
          <a:xfrm rot="16200000">
            <a:off x="3668810" y="4779627"/>
            <a:ext cx="533400" cy="1001646"/>
          </a:xfrm>
          <a:prstGeom prst="upArrow">
            <a:avLst>
              <a:gd name="adj1" fmla="val 50000"/>
              <a:gd name="adj2" fmla="val 71429"/>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SzPct val="100000"/>
              <a:buChar char="•"/>
              <a:defRPr sz="2400">
                <a:solidFill>
                  <a:schemeClr val="tx1"/>
                </a:solidFill>
                <a:latin typeface="Arial" panose="020B0604020202020204" pitchFamily="34" charset="0"/>
              </a:defRPr>
            </a:lvl1pPr>
            <a:lvl2pPr marL="742950" indent="-285750">
              <a:spcBef>
                <a:spcPct val="20000"/>
              </a:spcBef>
              <a:buSzPct val="100000"/>
              <a:buChar char="–"/>
              <a:defRPr sz="2000">
                <a:solidFill>
                  <a:schemeClr val="tx1"/>
                </a:solidFill>
                <a:latin typeface="Arial" panose="020B0604020202020204" pitchFamily="34" charset="0"/>
              </a:defRPr>
            </a:lvl2pPr>
            <a:lvl3pPr marL="1143000" indent="-228600">
              <a:spcBef>
                <a:spcPct val="20000"/>
              </a:spcBef>
              <a:buSzPct val="100000"/>
              <a:buChar char="•"/>
              <a:defRPr sz="2000">
                <a:solidFill>
                  <a:schemeClr val="tx1"/>
                </a:solidFill>
                <a:latin typeface="Arial" panose="020B0604020202020204" pitchFamily="34" charset="0"/>
              </a:defRPr>
            </a:lvl3pPr>
            <a:lvl4pPr marL="1600200" indent="-228600">
              <a:spcBef>
                <a:spcPct val="20000"/>
              </a:spcBef>
              <a:buSzPct val="100000"/>
              <a:buChar char="–"/>
              <a:defRPr sz="2000">
                <a:solidFill>
                  <a:schemeClr val="tx1"/>
                </a:solidFill>
                <a:latin typeface="Arial" panose="020B0604020202020204" pitchFamily="34" charset="0"/>
              </a:defRPr>
            </a:lvl4pPr>
            <a:lvl5pPr marL="2057400" indent="-228600">
              <a:spcBef>
                <a:spcPct val="20000"/>
              </a:spcBef>
              <a:buSzPct val="10000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a:solidFill>
                  <a:schemeClr val="tx1"/>
                </a:solidFill>
                <a:latin typeface="Arial" panose="020B0604020202020204" pitchFamily="34" charset="0"/>
              </a:defRPr>
            </a:lvl9pPr>
          </a:lstStyle>
          <a:p>
            <a:pPr>
              <a:spcBef>
                <a:spcPct val="0"/>
              </a:spcBef>
              <a:buSzTx/>
              <a:buFontTx/>
              <a:buNone/>
            </a:pPr>
            <a:endParaRPr lang="en-US" altLang="en-US" dirty="0">
              <a:latin typeface="Times New Roman" panose="02020603050405020304" pitchFamily="18" charset="0"/>
            </a:endParaRPr>
          </a:p>
        </p:txBody>
      </p:sp>
      <p:sp>
        <p:nvSpPr>
          <p:cNvPr id="13" name="AutoShape 5"/>
          <p:cNvSpPr>
            <a:spLocks noChangeArrowheads="1"/>
          </p:cNvSpPr>
          <p:nvPr/>
        </p:nvSpPr>
        <p:spPr bwMode="auto">
          <a:xfrm rot="5400000">
            <a:off x="7971999" y="4775423"/>
            <a:ext cx="533400" cy="1001646"/>
          </a:xfrm>
          <a:prstGeom prst="upArrow">
            <a:avLst>
              <a:gd name="adj1" fmla="val 50000"/>
              <a:gd name="adj2" fmla="val 71429"/>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SzPct val="100000"/>
              <a:buChar char="•"/>
              <a:defRPr sz="2400">
                <a:solidFill>
                  <a:schemeClr val="tx1"/>
                </a:solidFill>
                <a:latin typeface="Arial" panose="020B0604020202020204" pitchFamily="34" charset="0"/>
              </a:defRPr>
            </a:lvl1pPr>
            <a:lvl2pPr marL="742950" indent="-285750">
              <a:spcBef>
                <a:spcPct val="20000"/>
              </a:spcBef>
              <a:buSzPct val="100000"/>
              <a:buChar char="–"/>
              <a:defRPr sz="2000">
                <a:solidFill>
                  <a:schemeClr val="tx1"/>
                </a:solidFill>
                <a:latin typeface="Arial" panose="020B0604020202020204" pitchFamily="34" charset="0"/>
              </a:defRPr>
            </a:lvl2pPr>
            <a:lvl3pPr marL="1143000" indent="-228600">
              <a:spcBef>
                <a:spcPct val="20000"/>
              </a:spcBef>
              <a:buSzPct val="100000"/>
              <a:buChar char="•"/>
              <a:defRPr sz="2000">
                <a:solidFill>
                  <a:schemeClr val="tx1"/>
                </a:solidFill>
                <a:latin typeface="Arial" panose="020B0604020202020204" pitchFamily="34" charset="0"/>
              </a:defRPr>
            </a:lvl3pPr>
            <a:lvl4pPr marL="1600200" indent="-228600">
              <a:spcBef>
                <a:spcPct val="20000"/>
              </a:spcBef>
              <a:buSzPct val="100000"/>
              <a:buChar char="–"/>
              <a:defRPr sz="2000">
                <a:solidFill>
                  <a:schemeClr val="tx1"/>
                </a:solidFill>
                <a:latin typeface="Arial" panose="020B0604020202020204" pitchFamily="34" charset="0"/>
              </a:defRPr>
            </a:lvl4pPr>
            <a:lvl5pPr marL="2057400" indent="-228600">
              <a:spcBef>
                <a:spcPct val="20000"/>
              </a:spcBef>
              <a:buSzPct val="10000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a:solidFill>
                  <a:schemeClr val="tx1"/>
                </a:solidFill>
                <a:latin typeface="Arial" panose="020B0604020202020204" pitchFamily="34" charset="0"/>
              </a:defRPr>
            </a:lvl9pPr>
          </a:lstStyle>
          <a:p>
            <a:pPr>
              <a:spcBef>
                <a:spcPct val="0"/>
              </a:spcBef>
              <a:buSzTx/>
              <a:buFontTx/>
              <a:buNone/>
            </a:pPr>
            <a:endParaRPr lang="en-US" altLang="en-US" dirty="0">
              <a:latin typeface="Times New Roman" panose="02020603050405020304" pitchFamily="18" charset="0"/>
            </a:endParaRPr>
          </a:p>
        </p:txBody>
      </p:sp>
      <p:sp>
        <p:nvSpPr>
          <p:cNvPr id="14" name="Rectangle 13"/>
          <p:cNvSpPr/>
          <p:nvPr/>
        </p:nvSpPr>
        <p:spPr>
          <a:xfrm>
            <a:off x="8919879" y="5065047"/>
            <a:ext cx="2887329" cy="369332"/>
          </a:xfrm>
          <a:prstGeom prst="rect">
            <a:avLst/>
          </a:prstGeom>
        </p:spPr>
        <p:txBody>
          <a:bodyPr wrap="none">
            <a:spAutoFit/>
          </a:bodyPr>
          <a:lstStyle/>
          <a:p>
            <a:pPr>
              <a:spcAft>
                <a:spcPts val="600"/>
              </a:spcAft>
            </a:pPr>
            <a:r>
              <a:rPr lang="en-US" b="1" dirty="0" smtClean="0"/>
              <a:t>HIGH</a:t>
            </a:r>
            <a:r>
              <a:rPr lang="ru-RU" b="1" dirty="0" smtClean="0"/>
              <a:t> / ВЫСОКИЙ УРОВЕНЬ</a:t>
            </a:r>
            <a:endParaRPr lang="en-US" b="1" dirty="0"/>
          </a:p>
        </p:txBody>
      </p:sp>
      <p:sp>
        <p:nvSpPr>
          <p:cNvPr id="15" name="TextBox 14"/>
          <p:cNvSpPr txBox="1"/>
          <p:nvPr/>
        </p:nvSpPr>
        <p:spPr>
          <a:xfrm>
            <a:off x="2274628" y="3235846"/>
            <a:ext cx="1730993" cy="738664"/>
          </a:xfrm>
          <a:prstGeom prst="rect">
            <a:avLst/>
          </a:prstGeom>
          <a:noFill/>
        </p:spPr>
        <p:txBody>
          <a:bodyPr wrap="square" rtlCol="0">
            <a:spAutoFit/>
          </a:bodyPr>
          <a:lstStyle/>
          <a:p>
            <a:pPr>
              <a:spcBef>
                <a:spcPct val="0"/>
              </a:spcBef>
            </a:pPr>
            <a:r>
              <a:rPr lang="en-GB" altLang="en-US" sz="1400" b="1" dirty="0">
                <a:latin typeface="Verdana" panose="020B0604030504040204" pitchFamily="34" charset="0"/>
                <a:cs typeface="Arial" panose="020B0604020202020204" pitchFamily="34" charset="0"/>
              </a:rPr>
              <a:t>Discipline</a:t>
            </a:r>
          </a:p>
          <a:p>
            <a:pPr>
              <a:spcBef>
                <a:spcPct val="0"/>
              </a:spcBef>
            </a:pPr>
            <a:r>
              <a:rPr lang="en-GB" altLang="en-US" sz="1400" b="1" dirty="0">
                <a:latin typeface="Verdana" panose="020B0604030504040204" pitchFamily="34" charset="0"/>
                <a:cs typeface="Arial" panose="020B0604020202020204" pitchFamily="34" charset="0"/>
              </a:rPr>
              <a:t>Limit Setting</a:t>
            </a:r>
          </a:p>
          <a:p>
            <a:pPr>
              <a:spcBef>
                <a:spcPct val="0"/>
              </a:spcBef>
            </a:pPr>
            <a:r>
              <a:rPr lang="en-GB" altLang="en-US" sz="1400" b="1" dirty="0">
                <a:latin typeface="Verdana" panose="020B0604030504040204" pitchFamily="34" charset="0"/>
                <a:cs typeface="Arial" panose="020B0604020202020204" pitchFamily="34" charset="0"/>
              </a:rPr>
              <a:t>Boundaries</a:t>
            </a:r>
          </a:p>
        </p:txBody>
      </p:sp>
      <p:sp>
        <p:nvSpPr>
          <p:cNvPr id="16" name="Rectangle 15"/>
          <p:cNvSpPr/>
          <p:nvPr/>
        </p:nvSpPr>
        <p:spPr>
          <a:xfrm>
            <a:off x="4678910" y="5123593"/>
            <a:ext cx="2968788" cy="738664"/>
          </a:xfrm>
          <a:prstGeom prst="rect">
            <a:avLst/>
          </a:prstGeom>
        </p:spPr>
        <p:txBody>
          <a:bodyPr wrap="square">
            <a:spAutoFit/>
          </a:bodyPr>
          <a:lstStyle/>
          <a:p>
            <a:pPr>
              <a:spcBef>
                <a:spcPct val="0"/>
              </a:spcBef>
            </a:pPr>
            <a:r>
              <a:rPr lang="en-GB" altLang="en-US" sz="1400" b="1" dirty="0" smtClean="0">
                <a:latin typeface="Verdana" panose="020B0604030504040204" pitchFamily="34" charset="0"/>
                <a:cs typeface="Arial" panose="020B0604020202020204" pitchFamily="34" charset="0"/>
              </a:rPr>
              <a:t>Nurture</a:t>
            </a:r>
            <a:r>
              <a:rPr lang="en-US" altLang="en-US" sz="1400" b="1" dirty="0" smtClean="0">
                <a:latin typeface="Verdana" panose="020B0604030504040204" pitchFamily="34" charset="0"/>
                <a:cs typeface="Arial" panose="020B0604020202020204" pitchFamily="34" charset="0"/>
              </a:rPr>
              <a:t> </a:t>
            </a:r>
            <a:r>
              <a:rPr lang="ru-RU" altLang="en-US" sz="1400" b="1" dirty="0" smtClean="0">
                <a:latin typeface="Verdana" panose="020B0604030504040204" pitchFamily="34" charset="0"/>
                <a:cs typeface="Arial" panose="020B0604020202020204" pitchFamily="34" charset="0"/>
              </a:rPr>
              <a:t>Воспитание</a:t>
            </a:r>
            <a:r>
              <a:rPr lang="en-GB" altLang="en-US" sz="1400" b="1" dirty="0" smtClean="0">
                <a:latin typeface="Verdana" panose="020B0604030504040204" pitchFamily="34" charset="0"/>
                <a:cs typeface="Arial" panose="020B0604020202020204" pitchFamily="34" charset="0"/>
              </a:rPr>
              <a:t> </a:t>
            </a:r>
            <a:r>
              <a:rPr lang="en-GB" altLang="en-US" sz="1400" b="1" dirty="0">
                <a:latin typeface="Verdana" panose="020B0604030504040204" pitchFamily="34" charset="0"/>
                <a:cs typeface="Arial" panose="020B0604020202020204" pitchFamily="34" charset="0"/>
              </a:rPr>
              <a:t>/ </a:t>
            </a:r>
            <a:r>
              <a:rPr lang="en-GB" altLang="en-US" sz="1400" b="1" dirty="0" smtClean="0">
                <a:latin typeface="Verdana" panose="020B0604030504040204" pitchFamily="34" charset="0"/>
                <a:cs typeface="Arial" panose="020B0604020202020204" pitchFamily="34" charset="0"/>
              </a:rPr>
              <a:t>Care</a:t>
            </a:r>
            <a:r>
              <a:rPr lang="ru-RU" altLang="en-US" sz="1400" b="1" dirty="0" smtClean="0">
                <a:latin typeface="Verdana" panose="020B0604030504040204" pitchFamily="34" charset="0"/>
                <a:cs typeface="Arial" panose="020B0604020202020204" pitchFamily="34" charset="0"/>
              </a:rPr>
              <a:t> Забота</a:t>
            </a:r>
            <a:r>
              <a:rPr lang="en-GB" altLang="en-US" sz="1400" b="1" dirty="0" smtClean="0">
                <a:latin typeface="Verdana" panose="020B0604030504040204" pitchFamily="34" charset="0"/>
                <a:cs typeface="Arial" panose="020B0604020202020204" pitchFamily="34" charset="0"/>
              </a:rPr>
              <a:t> </a:t>
            </a:r>
            <a:r>
              <a:rPr lang="en-GB" altLang="en-US" sz="1400" b="1" dirty="0">
                <a:latin typeface="Verdana" panose="020B0604030504040204" pitchFamily="34" charset="0"/>
                <a:cs typeface="Arial" panose="020B0604020202020204" pitchFamily="34" charset="0"/>
              </a:rPr>
              <a:t>/ </a:t>
            </a:r>
            <a:r>
              <a:rPr lang="en-GB" altLang="en-US" sz="1400" b="1" dirty="0" smtClean="0">
                <a:latin typeface="Verdana" panose="020B0604030504040204" pitchFamily="34" charset="0"/>
                <a:cs typeface="Arial" panose="020B0604020202020204" pitchFamily="34" charset="0"/>
              </a:rPr>
              <a:t>Support</a:t>
            </a:r>
            <a:r>
              <a:rPr lang="ru-RU" altLang="en-US" sz="1400" b="1" dirty="0" smtClean="0">
                <a:latin typeface="Verdana" panose="020B0604030504040204" pitchFamily="34" charset="0"/>
                <a:cs typeface="Arial" panose="020B0604020202020204" pitchFamily="34" charset="0"/>
              </a:rPr>
              <a:t> Поддержка</a:t>
            </a:r>
            <a:endParaRPr lang="en-GB" altLang="en-US" sz="1400" b="1" dirty="0">
              <a:latin typeface="Verdana" panose="020B0604030504040204" pitchFamily="34" charset="0"/>
              <a:cs typeface="Arial" panose="020B0604020202020204" pitchFamily="34" charset="0"/>
            </a:endParaRPr>
          </a:p>
        </p:txBody>
      </p:sp>
      <p:sp>
        <p:nvSpPr>
          <p:cNvPr id="17" name="TextBox 16"/>
          <p:cNvSpPr txBox="1"/>
          <p:nvPr/>
        </p:nvSpPr>
        <p:spPr>
          <a:xfrm>
            <a:off x="3544360" y="3690277"/>
            <a:ext cx="2571144" cy="147732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spcBef>
                <a:spcPct val="50000"/>
              </a:spcBef>
            </a:pPr>
            <a:r>
              <a:rPr lang="en-GB" altLang="en-US" sz="1500" b="1" dirty="0" smtClean="0">
                <a:solidFill>
                  <a:schemeClr val="tx2"/>
                </a:solidFill>
                <a:cs typeface="Arial" panose="020B0604020202020204" pitchFamily="34" charset="0"/>
              </a:rPr>
              <a:t>Neglectful</a:t>
            </a:r>
            <a:r>
              <a:rPr lang="ru-RU" altLang="en-US" sz="1500" b="1" dirty="0" smtClean="0">
                <a:solidFill>
                  <a:schemeClr val="tx2"/>
                </a:solidFill>
                <a:cs typeface="Arial" panose="020B0604020202020204" pitchFamily="34" charset="0"/>
              </a:rPr>
              <a:t> / Невнимательный</a:t>
            </a:r>
            <a:endParaRPr lang="en-GB" altLang="en-US" sz="1500" b="1" dirty="0">
              <a:solidFill>
                <a:schemeClr val="tx2"/>
              </a:solidFill>
              <a:cs typeface="Arial" panose="020B0604020202020204" pitchFamily="34" charset="0"/>
            </a:endParaRPr>
          </a:p>
          <a:p>
            <a:pPr>
              <a:spcBef>
                <a:spcPct val="50000"/>
              </a:spcBef>
            </a:pPr>
            <a:r>
              <a:rPr lang="en-GB" altLang="en-US" sz="1500" b="1" dirty="0" smtClean="0">
                <a:solidFill>
                  <a:schemeClr val="tx2"/>
                </a:solidFill>
                <a:cs typeface="Arial" panose="020B0604020202020204" pitchFamily="34" charset="0"/>
              </a:rPr>
              <a:t>Irresponsible</a:t>
            </a:r>
            <a:r>
              <a:rPr lang="ru-RU" altLang="en-US" sz="1500" b="1" dirty="0" smtClean="0">
                <a:solidFill>
                  <a:schemeClr val="tx2"/>
                </a:solidFill>
                <a:cs typeface="Arial" panose="020B0604020202020204" pitchFamily="34" charset="0"/>
              </a:rPr>
              <a:t> / Безответственный</a:t>
            </a:r>
            <a:endParaRPr lang="en-GB" altLang="en-US" sz="1500" b="1" dirty="0">
              <a:solidFill>
                <a:schemeClr val="tx2"/>
              </a:solidFill>
              <a:cs typeface="Arial" panose="020B0604020202020204" pitchFamily="34" charset="0"/>
            </a:endParaRPr>
          </a:p>
          <a:p>
            <a:pPr>
              <a:spcBef>
                <a:spcPct val="50000"/>
              </a:spcBef>
            </a:pPr>
            <a:r>
              <a:rPr lang="en-GB" altLang="en-US" sz="1500" b="1" dirty="0">
                <a:solidFill>
                  <a:schemeClr val="tx2"/>
                </a:solidFill>
                <a:cs typeface="Arial" panose="020B0604020202020204" pitchFamily="34" charset="0"/>
              </a:rPr>
              <a:t>(NOT</a:t>
            </a:r>
            <a:r>
              <a:rPr lang="en-GB" altLang="en-US" sz="1500" b="1" dirty="0" smtClean="0">
                <a:solidFill>
                  <a:schemeClr val="tx2"/>
                </a:solidFill>
                <a:cs typeface="Arial" panose="020B0604020202020204" pitchFamily="34" charset="0"/>
              </a:rPr>
              <a:t>)</a:t>
            </a:r>
            <a:r>
              <a:rPr lang="ru-RU" altLang="en-US" sz="1500" b="1" dirty="0" smtClean="0">
                <a:solidFill>
                  <a:schemeClr val="tx2"/>
                </a:solidFill>
                <a:cs typeface="Arial" panose="020B0604020202020204" pitchFamily="34" charset="0"/>
              </a:rPr>
              <a:t> (Не)</a:t>
            </a:r>
            <a:endParaRPr lang="en-GB" altLang="en-US" sz="1500" b="1" dirty="0">
              <a:solidFill>
                <a:schemeClr val="tx2"/>
              </a:solidFill>
              <a:cs typeface="Arial" panose="020B0604020202020204" pitchFamily="34" charset="0"/>
            </a:endParaRPr>
          </a:p>
        </p:txBody>
      </p:sp>
      <p:sp>
        <p:nvSpPr>
          <p:cNvPr id="18" name="TextBox 17"/>
          <p:cNvSpPr txBox="1"/>
          <p:nvPr/>
        </p:nvSpPr>
        <p:spPr>
          <a:xfrm>
            <a:off x="6294121" y="2303542"/>
            <a:ext cx="3137262" cy="1015663"/>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spcBef>
                <a:spcPct val="50000"/>
              </a:spcBef>
            </a:pPr>
            <a:r>
              <a:rPr lang="en-GB" altLang="en-US" sz="1500" b="1" dirty="0" smtClean="0">
                <a:solidFill>
                  <a:schemeClr val="tx2"/>
                </a:solidFill>
                <a:cs typeface="Arial" panose="020B0604020202020204" pitchFamily="34" charset="0"/>
              </a:rPr>
              <a:t>Restorative</a:t>
            </a:r>
            <a:r>
              <a:rPr lang="ru-RU" altLang="en-US" sz="1500" b="1" dirty="0" smtClean="0">
                <a:solidFill>
                  <a:schemeClr val="tx2"/>
                </a:solidFill>
                <a:cs typeface="Arial" panose="020B0604020202020204" pitchFamily="34" charset="0"/>
              </a:rPr>
              <a:t> / Восстановительный</a:t>
            </a:r>
            <a:endParaRPr lang="en-GB" altLang="en-US" sz="1500" b="1" dirty="0">
              <a:solidFill>
                <a:schemeClr val="tx2"/>
              </a:solidFill>
              <a:cs typeface="Arial" panose="020B0604020202020204" pitchFamily="34" charset="0"/>
            </a:endParaRPr>
          </a:p>
          <a:p>
            <a:pPr>
              <a:spcBef>
                <a:spcPct val="50000"/>
              </a:spcBef>
            </a:pPr>
            <a:r>
              <a:rPr lang="en-GB" altLang="en-US" sz="1500" b="1" dirty="0" smtClean="0">
                <a:solidFill>
                  <a:schemeClr val="tx2"/>
                </a:solidFill>
                <a:cs typeface="Arial" panose="020B0604020202020204" pitchFamily="34" charset="0"/>
              </a:rPr>
              <a:t>Authoritative</a:t>
            </a:r>
            <a:r>
              <a:rPr lang="ru-RU" altLang="en-US" sz="1500" b="1" dirty="0" smtClean="0">
                <a:solidFill>
                  <a:schemeClr val="tx2"/>
                </a:solidFill>
                <a:cs typeface="Arial" panose="020B0604020202020204" pitchFamily="34" charset="0"/>
              </a:rPr>
              <a:t> / Авторитетный</a:t>
            </a:r>
            <a:endParaRPr lang="en-GB" altLang="en-US" sz="1500" b="1" dirty="0">
              <a:solidFill>
                <a:schemeClr val="tx2"/>
              </a:solidFill>
              <a:cs typeface="Arial" panose="020B0604020202020204" pitchFamily="34" charset="0"/>
            </a:endParaRPr>
          </a:p>
          <a:p>
            <a:pPr>
              <a:spcBef>
                <a:spcPct val="50000"/>
              </a:spcBef>
            </a:pPr>
            <a:r>
              <a:rPr lang="en-GB" altLang="en-US" sz="1500" b="1" dirty="0">
                <a:solidFill>
                  <a:schemeClr val="tx2"/>
                </a:solidFill>
                <a:cs typeface="Arial" panose="020B0604020202020204" pitchFamily="34" charset="0"/>
              </a:rPr>
              <a:t>(WITH</a:t>
            </a:r>
            <a:r>
              <a:rPr lang="en-GB" altLang="en-US" sz="1500" b="1" dirty="0" smtClean="0">
                <a:solidFill>
                  <a:schemeClr val="tx2"/>
                </a:solidFill>
                <a:cs typeface="Arial" panose="020B0604020202020204" pitchFamily="34" charset="0"/>
              </a:rPr>
              <a:t>)</a:t>
            </a:r>
            <a:r>
              <a:rPr lang="ru-RU" altLang="en-US" sz="1500" b="1" dirty="0" smtClean="0">
                <a:solidFill>
                  <a:schemeClr val="tx2"/>
                </a:solidFill>
                <a:cs typeface="Arial" panose="020B0604020202020204" pitchFamily="34" charset="0"/>
              </a:rPr>
              <a:t> (С)</a:t>
            </a:r>
            <a:endParaRPr lang="en-GB" altLang="en-US" sz="1500" b="1" dirty="0">
              <a:solidFill>
                <a:schemeClr val="tx2"/>
              </a:solidFill>
              <a:cs typeface="Arial" panose="020B0604020202020204" pitchFamily="34" charset="0"/>
            </a:endParaRPr>
          </a:p>
        </p:txBody>
      </p:sp>
      <p:sp>
        <p:nvSpPr>
          <p:cNvPr id="8" name="TextBox 7"/>
          <p:cNvSpPr txBox="1"/>
          <p:nvPr/>
        </p:nvSpPr>
        <p:spPr>
          <a:xfrm>
            <a:off x="1828273" y="1727200"/>
            <a:ext cx="1606414" cy="1200329"/>
          </a:xfrm>
          <a:prstGeom prst="rect">
            <a:avLst/>
          </a:prstGeom>
          <a:noFill/>
        </p:spPr>
        <p:txBody>
          <a:bodyPr wrap="square" rtlCol="0">
            <a:spAutoFit/>
          </a:bodyPr>
          <a:lstStyle/>
          <a:p>
            <a:r>
              <a:rPr lang="en-US" b="1" dirty="0" smtClean="0"/>
              <a:t>   HIGH / </a:t>
            </a:r>
            <a:r>
              <a:rPr lang="ru-RU" b="1" dirty="0" smtClean="0"/>
              <a:t>ВЫСОКИЙ УРОВЕНЬ</a:t>
            </a:r>
            <a:endParaRPr lang="en-US" b="1" dirty="0"/>
          </a:p>
          <a:p>
            <a:endParaRPr lang="en-GB" dirty="0"/>
          </a:p>
        </p:txBody>
      </p:sp>
      <p:sp>
        <p:nvSpPr>
          <p:cNvPr id="19" name="Нижний колонтитул 2"/>
          <p:cNvSpPr>
            <a:spLocks noGrp="1"/>
          </p:cNvSpPr>
          <p:nvPr>
            <p:ph type="ftr" sz="quarter" idx="11"/>
          </p:nvPr>
        </p:nvSpPr>
        <p:spPr>
          <a:xfrm>
            <a:off x="3997234" y="6104966"/>
            <a:ext cx="4156166" cy="616510"/>
          </a:xfrm>
        </p:spPr>
        <p:txBody>
          <a:bodyPr/>
          <a:lstStyle/>
          <a:p>
            <a:pPr algn="just"/>
            <a:r>
              <a:rPr lang="ru-RU" sz="1000" dirty="0"/>
              <a:t>Орловская, Л.Г. Практика и эффекты применения восстановительной медиации </a:t>
            </a:r>
          </a:p>
        </p:txBody>
      </p:sp>
    </p:spTree>
    <p:extLst>
      <p:ext uri="{BB962C8B-B14F-4D97-AF65-F5344CB8AC3E}">
        <p14:creationId xmlns:p14="http://schemas.microsoft.com/office/powerpoint/2010/main" val="4185838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fade">
                                      <p:cBhvr>
                                        <p:cTn id="14" dur="1000"/>
                                        <p:tgtEl>
                                          <p:spTgt spid="18"/>
                                        </p:tgtEl>
                                      </p:cBhvr>
                                    </p:animEffect>
                                    <p:anim calcmode="lin" valueType="num">
                                      <p:cBhvr>
                                        <p:cTn id="15" dur="1000" fill="hold"/>
                                        <p:tgtEl>
                                          <p:spTgt spid="18"/>
                                        </p:tgtEl>
                                        <p:attrNameLst>
                                          <p:attrName>ppt_x</p:attrName>
                                        </p:attrNameLst>
                                      </p:cBhvr>
                                      <p:tavLst>
                                        <p:tav tm="0">
                                          <p:val>
                                            <p:strVal val="#ppt_x"/>
                                          </p:val>
                                        </p:tav>
                                        <p:tav tm="100000">
                                          <p:val>
                                            <p:strVal val="#ppt_x"/>
                                          </p:val>
                                        </p:tav>
                                      </p:tavLst>
                                    </p:anim>
                                    <p:anim calcmode="lin" valueType="num">
                                      <p:cBhvr>
                                        <p:cTn id="16"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Logo PP.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9376" y="1039091"/>
            <a:ext cx="982269" cy="824832"/>
          </a:xfrm>
          <a:prstGeom prst="rect">
            <a:avLst/>
          </a:prstGeom>
        </p:spPr>
      </p:pic>
      <p:sp>
        <p:nvSpPr>
          <p:cNvPr id="18" name="TextBox 17"/>
          <p:cNvSpPr txBox="1"/>
          <p:nvPr/>
        </p:nvSpPr>
        <p:spPr>
          <a:xfrm>
            <a:off x="1177636" y="2096922"/>
            <a:ext cx="4097099" cy="401648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spcBef>
                <a:spcPct val="50000"/>
              </a:spcBef>
            </a:pPr>
            <a:r>
              <a:rPr lang="en-GB" altLang="en-US" sz="3000" b="1" dirty="0">
                <a:solidFill>
                  <a:srgbClr val="FF0000"/>
                </a:solidFill>
                <a:cs typeface="Arial" panose="020B0604020202020204" pitchFamily="34" charset="0"/>
              </a:rPr>
              <a:t>Restorative</a:t>
            </a:r>
            <a:endParaRPr lang="ru-RU" altLang="en-US" sz="3000" b="1" dirty="0">
              <a:solidFill>
                <a:srgbClr val="FF0000"/>
              </a:solidFill>
              <a:cs typeface="Arial" panose="020B0604020202020204" pitchFamily="34" charset="0"/>
            </a:endParaRPr>
          </a:p>
          <a:p>
            <a:pPr algn="ctr">
              <a:spcBef>
                <a:spcPct val="50000"/>
              </a:spcBef>
            </a:pPr>
            <a:r>
              <a:rPr lang="ru-RU" altLang="en-US" sz="3000" b="1" dirty="0">
                <a:solidFill>
                  <a:srgbClr val="FF0000"/>
                </a:solidFill>
                <a:cs typeface="Arial" panose="020B0604020202020204" pitchFamily="34" charset="0"/>
              </a:rPr>
              <a:t>Восстановительный</a:t>
            </a:r>
            <a:endParaRPr lang="en-GB" altLang="en-US" sz="3000" b="1" dirty="0">
              <a:solidFill>
                <a:srgbClr val="FF0000"/>
              </a:solidFill>
              <a:cs typeface="Arial" panose="020B0604020202020204" pitchFamily="34" charset="0"/>
            </a:endParaRPr>
          </a:p>
          <a:p>
            <a:pPr algn="ctr">
              <a:spcBef>
                <a:spcPct val="50000"/>
              </a:spcBef>
            </a:pPr>
            <a:r>
              <a:rPr lang="en-GB" altLang="en-US" sz="3000" b="1" dirty="0">
                <a:solidFill>
                  <a:srgbClr val="FF0000"/>
                </a:solidFill>
                <a:cs typeface="Arial" panose="020B0604020202020204" pitchFamily="34" charset="0"/>
              </a:rPr>
              <a:t>Authoritative</a:t>
            </a:r>
            <a:endParaRPr lang="ru-RU" altLang="en-US" sz="3000" b="1" dirty="0">
              <a:solidFill>
                <a:srgbClr val="FF0000"/>
              </a:solidFill>
              <a:cs typeface="Arial" panose="020B0604020202020204" pitchFamily="34" charset="0"/>
            </a:endParaRPr>
          </a:p>
          <a:p>
            <a:pPr algn="ctr">
              <a:spcBef>
                <a:spcPct val="50000"/>
              </a:spcBef>
            </a:pPr>
            <a:r>
              <a:rPr lang="ru-RU" altLang="en-US" sz="3000" b="1" dirty="0" smtClean="0">
                <a:solidFill>
                  <a:srgbClr val="FF0000"/>
                </a:solidFill>
                <a:cs typeface="Arial" panose="020B0604020202020204" pitchFamily="34" charset="0"/>
              </a:rPr>
              <a:t>Авторитетный</a:t>
            </a:r>
          </a:p>
          <a:p>
            <a:pPr algn="ctr">
              <a:spcBef>
                <a:spcPct val="50000"/>
              </a:spcBef>
            </a:pPr>
            <a:r>
              <a:rPr lang="en-GB" altLang="en-US" sz="3000" b="1" dirty="0" smtClean="0">
                <a:solidFill>
                  <a:srgbClr val="FF0000"/>
                </a:solidFill>
                <a:cs typeface="Arial" panose="020B0604020202020204" pitchFamily="34" charset="0"/>
              </a:rPr>
              <a:t>(WITH</a:t>
            </a:r>
            <a:r>
              <a:rPr lang="en-GB" altLang="en-US" sz="3000" b="1" dirty="0">
                <a:solidFill>
                  <a:srgbClr val="FF0000"/>
                </a:solidFill>
                <a:cs typeface="Arial" panose="020B0604020202020204" pitchFamily="34" charset="0"/>
              </a:rPr>
              <a:t>)</a:t>
            </a:r>
            <a:endParaRPr lang="ru-RU" altLang="en-US" sz="3000" b="1" dirty="0">
              <a:solidFill>
                <a:srgbClr val="FF0000"/>
              </a:solidFill>
              <a:cs typeface="Arial" panose="020B0604020202020204" pitchFamily="34" charset="0"/>
            </a:endParaRPr>
          </a:p>
          <a:p>
            <a:pPr algn="ctr">
              <a:spcBef>
                <a:spcPct val="50000"/>
              </a:spcBef>
            </a:pPr>
            <a:r>
              <a:rPr lang="ru-RU" altLang="en-US" sz="3000" b="1" dirty="0">
                <a:solidFill>
                  <a:srgbClr val="FF0000"/>
                </a:solidFill>
                <a:cs typeface="Arial" panose="020B0604020202020204" pitchFamily="34" charset="0"/>
              </a:rPr>
              <a:t>(С)</a:t>
            </a:r>
            <a:endParaRPr lang="en-GB" altLang="en-US" sz="3000" b="1" dirty="0">
              <a:solidFill>
                <a:srgbClr val="FF0000"/>
              </a:solidFill>
              <a:cs typeface="Arial" panose="020B0604020202020204" pitchFamily="34" charset="0"/>
            </a:endParaRPr>
          </a:p>
        </p:txBody>
      </p:sp>
      <p:sp>
        <p:nvSpPr>
          <p:cNvPr id="8" name="TextBox 7"/>
          <p:cNvSpPr txBox="1"/>
          <p:nvPr/>
        </p:nvSpPr>
        <p:spPr>
          <a:xfrm>
            <a:off x="5852160" y="2096922"/>
            <a:ext cx="5812971" cy="3585597"/>
          </a:xfrm>
          <a:prstGeom prst="rect">
            <a:avLst/>
          </a:prstGeom>
          <a:noFill/>
        </p:spPr>
        <p:txBody>
          <a:bodyPr wrap="square" rtlCol="0">
            <a:spAutoFit/>
          </a:bodyPr>
          <a:lstStyle/>
          <a:p>
            <a:pPr marL="214313" indent="-214313">
              <a:buFont typeface="Arial" panose="020B0604020202020204" pitchFamily="34" charset="0"/>
              <a:buChar char="•"/>
            </a:pPr>
            <a:r>
              <a:rPr lang="en-GB" sz="2000" dirty="0">
                <a:solidFill>
                  <a:srgbClr val="002060"/>
                </a:solidFill>
              </a:rPr>
              <a:t>Empowerment</a:t>
            </a:r>
            <a:r>
              <a:rPr lang="ru-RU" sz="2000" dirty="0">
                <a:solidFill>
                  <a:srgbClr val="002060"/>
                </a:solidFill>
              </a:rPr>
              <a:t>/ Расширение прав и возможностей</a:t>
            </a:r>
            <a:endParaRPr lang="en-GB" sz="2000" dirty="0">
              <a:solidFill>
                <a:srgbClr val="002060"/>
              </a:solidFill>
            </a:endParaRPr>
          </a:p>
          <a:p>
            <a:pPr marL="214313" indent="-214313">
              <a:buFont typeface="Arial" panose="020B0604020202020204" pitchFamily="34" charset="0"/>
              <a:buChar char="•"/>
            </a:pPr>
            <a:r>
              <a:rPr lang="en-GB" sz="2000" dirty="0">
                <a:solidFill>
                  <a:srgbClr val="002060"/>
                </a:solidFill>
              </a:rPr>
              <a:t>A voice</a:t>
            </a:r>
            <a:r>
              <a:rPr lang="ru-RU" sz="2000" dirty="0">
                <a:solidFill>
                  <a:srgbClr val="002060"/>
                </a:solidFill>
              </a:rPr>
              <a:t>/Голос</a:t>
            </a:r>
            <a:endParaRPr lang="en-GB" sz="2000" dirty="0">
              <a:solidFill>
                <a:srgbClr val="002060"/>
              </a:solidFill>
            </a:endParaRPr>
          </a:p>
          <a:p>
            <a:pPr marL="214313" indent="-214313">
              <a:buFont typeface="Arial" panose="020B0604020202020204" pitchFamily="34" charset="0"/>
              <a:buChar char="•"/>
            </a:pPr>
            <a:r>
              <a:rPr lang="en-GB" sz="2000" dirty="0">
                <a:solidFill>
                  <a:srgbClr val="002060"/>
                </a:solidFill>
              </a:rPr>
              <a:t>Ownership of issue</a:t>
            </a:r>
            <a:r>
              <a:rPr lang="ru-RU" sz="2000" dirty="0">
                <a:solidFill>
                  <a:srgbClr val="002060"/>
                </a:solidFill>
              </a:rPr>
              <a:t>/Собственность на существо конфликта</a:t>
            </a:r>
            <a:endParaRPr lang="en-GB" sz="2000" dirty="0">
              <a:solidFill>
                <a:srgbClr val="002060"/>
              </a:solidFill>
            </a:endParaRPr>
          </a:p>
          <a:p>
            <a:pPr marL="214313" indent="-214313">
              <a:buFont typeface="Arial" panose="020B0604020202020204" pitchFamily="34" charset="0"/>
              <a:buChar char="•"/>
            </a:pPr>
            <a:r>
              <a:rPr lang="en-GB" sz="2000" dirty="0">
                <a:solidFill>
                  <a:srgbClr val="002060"/>
                </a:solidFill>
              </a:rPr>
              <a:t>Emotional development</a:t>
            </a:r>
            <a:r>
              <a:rPr lang="ru-RU" sz="2000" dirty="0">
                <a:solidFill>
                  <a:srgbClr val="002060"/>
                </a:solidFill>
              </a:rPr>
              <a:t>/Эмоциональное развитие</a:t>
            </a:r>
            <a:endParaRPr lang="en-GB" sz="2000" dirty="0">
              <a:solidFill>
                <a:srgbClr val="002060"/>
              </a:solidFill>
            </a:endParaRPr>
          </a:p>
          <a:p>
            <a:pPr marL="214313" indent="-214313">
              <a:buFont typeface="Arial" panose="020B0604020202020204" pitchFamily="34" charset="0"/>
              <a:buChar char="•"/>
            </a:pPr>
            <a:r>
              <a:rPr lang="en-GB" sz="2000" dirty="0">
                <a:solidFill>
                  <a:srgbClr val="002060"/>
                </a:solidFill>
              </a:rPr>
              <a:t>Social development</a:t>
            </a:r>
            <a:r>
              <a:rPr lang="ru-RU" sz="2000" dirty="0">
                <a:solidFill>
                  <a:srgbClr val="002060"/>
                </a:solidFill>
              </a:rPr>
              <a:t>/Социальное развитие</a:t>
            </a:r>
            <a:endParaRPr lang="en-GB" sz="2000" dirty="0">
              <a:solidFill>
                <a:srgbClr val="002060"/>
              </a:solidFill>
            </a:endParaRPr>
          </a:p>
          <a:p>
            <a:pPr marL="214313" indent="-214313">
              <a:buFont typeface="Arial" panose="020B0604020202020204" pitchFamily="34" charset="0"/>
              <a:buChar char="•"/>
            </a:pPr>
            <a:r>
              <a:rPr lang="en-GB" sz="2000" dirty="0">
                <a:solidFill>
                  <a:srgbClr val="002060"/>
                </a:solidFill>
              </a:rPr>
              <a:t>Life skills capacity</a:t>
            </a:r>
            <a:r>
              <a:rPr lang="ru-RU" sz="2000" dirty="0">
                <a:solidFill>
                  <a:srgbClr val="002060"/>
                </a:solidFill>
              </a:rPr>
              <a:t>/Жизненные навыки </a:t>
            </a:r>
            <a:endParaRPr lang="en-GB" sz="2000" dirty="0">
              <a:solidFill>
                <a:srgbClr val="002060"/>
              </a:solidFill>
            </a:endParaRPr>
          </a:p>
          <a:p>
            <a:pPr marL="214313" indent="-214313">
              <a:buFont typeface="Arial" panose="020B0604020202020204" pitchFamily="34" charset="0"/>
              <a:buChar char="•"/>
            </a:pPr>
            <a:r>
              <a:rPr lang="en-GB" sz="2000" dirty="0">
                <a:solidFill>
                  <a:srgbClr val="002060"/>
                </a:solidFill>
              </a:rPr>
              <a:t>Recognition of </a:t>
            </a:r>
            <a:r>
              <a:rPr lang="en-GB" sz="2000" dirty="0" smtClean="0">
                <a:solidFill>
                  <a:srgbClr val="002060"/>
                </a:solidFill>
              </a:rPr>
              <a:t>the</a:t>
            </a:r>
            <a:r>
              <a:rPr lang="ru-RU" sz="2000" dirty="0">
                <a:solidFill>
                  <a:srgbClr val="002060"/>
                </a:solidFill>
              </a:rPr>
              <a:t> </a:t>
            </a:r>
            <a:r>
              <a:rPr lang="en-GB" sz="2000" dirty="0" smtClean="0">
                <a:solidFill>
                  <a:srgbClr val="002060"/>
                </a:solidFill>
              </a:rPr>
              <a:t>mistakes </a:t>
            </a:r>
            <a:r>
              <a:rPr lang="en-US" sz="2000" dirty="0" smtClean="0">
                <a:solidFill>
                  <a:srgbClr val="002060"/>
                </a:solidFill>
              </a:rPr>
              <a:t>in </a:t>
            </a:r>
            <a:r>
              <a:rPr lang="en-GB" sz="2000" dirty="0" smtClean="0">
                <a:solidFill>
                  <a:srgbClr val="002060"/>
                </a:solidFill>
              </a:rPr>
              <a:t>learning </a:t>
            </a:r>
            <a:r>
              <a:rPr lang="ru-RU" sz="2000" dirty="0" smtClean="0">
                <a:solidFill>
                  <a:srgbClr val="002060"/>
                </a:solidFill>
              </a:rPr>
              <a:t>/Распознавание </a:t>
            </a:r>
            <a:r>
              <a:rPr lang="ru-RU" sz="2000" dirty="0">
                <a:solidFill>
                  <a:srgbClr val="002060"/>
                </a:solidFill>
              </a:rPr>
              <a:t>ошибок в обучении</a:t>
            </a:r>
            <a:endParaRPr lang="en-GB" sz="2000" dirty="0">
              <a:solidFill>
                <a:srgbClr val="002060"/>
              </a:solidFill>
            </a:endParaRPr>
          </a:p>
          <a:p>
            <a:endParaRPr lang="en-GB" sz="2700" dirty="0">
              <a:solidFill>
                <a:srgbClr val="002060"/>
              </a:solidFill>
            </a:endParaRPr>
          </a:p>
        </p:txBody>
      </p:sp>
      <p:sp>
        <p:nvSpPr>
          <p:cNvPr id="7" name="Нижний колонтитул 2"/>
          <p:cNvSpPr>
            <a:spLocks noGrp="1"/>
          </p:cNvSpPr>
          <p:nvPr>
            <p:ph type="ftr" sz="quarter" idx="11"/>
          </p:nvPr>
        </p:nvSpPr>
        <p:spPr>
          <a:xfrm>
            <a:off x="3997234" y="6104966"/>
            <a:ext cx="4156166" cy="616510"/>
          </a:xfrm>
        </p:spPr>
        <p:txBody>
          <a:bodyPr/>
          <a:lstStyle/>
          <a:p>
            <a:pPr algn="just"/>
            <a:r>
              <a:rPr lang="ru-RU" sz="1000" dirty="0"/>
              <a:t>Орловская, Л.Г. Практика и эффекты применения восстановительной медиации </a:t>
            </a:r>
          </a:p>
        </p:txBody>
      </p:sp>
    </p:spTree>
    <p:extLst>
      <p:ext uri="{BB962C8B-B14F-4D97-AF65-F5344CB8AC3E}">
        <p14:creationId xmlns:p14="http://schemas.microsoft.com/office/powerpoint/2010/main" val="416150803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914400" y="1476103"/>
            <a:ext cx="10439400" cy="4700860"/>
          </a:xfrm>
        </p:spPr>
        <p:txBody>
          <a:bodyPr>
            <a:normAutofit/>
          </a:bodyPr>
          <a:lstStyle/>
          <a:p>
            <a:endParaRPr lang="en-US" sz="4200" dirty="0" smtClean="0"/>
          </a:p>
          <a:p>
            <a:r>
              <a:rPr lang="ru-RU" sz="4200" dirty="0" smtClean="0"/>
              <a:t>Мы не делаем </a:t>
            </a:r>
            <a:r>
              <a:rPr lang="ru-RU" sz="5000" b="1" dirty="0" smtClean="0"/>
              <a:t>за</a:t>
            </a:r>
            <a:r>
              <a:rPr lang="ru-RU" sz="4200" dirty="0" smtClean="0"/>
              <a:t> них.</a:t>
            </a:r>
          </a:p>
          <a:p>
            <a:r>
              <a:rPr lang="ru-RU" sz="4200" dirty="0" smtClean="0"/>
              <a:t>Мы не делаем </a:t>
            </a:r>
            <a:r>
              <a:rPr lang="ru-RU" sz="5000" b="1" dirty="0" smtClean="0"/>
              <a:t>для</a:t>
            </a:r>
            <a:r>
              <a:rPr lang="ru-RU" sz="4200" dirty="0" smtClean="0"/>
              <a:t> них.</a:t>
            </a:r>
          </a:p>
          <a:p>
            <a:r>
              <a:rPr lang="ru-RU" sz="4200" dirty="0" smtClean="0"/>
              <a:t>Мы делаем </a:t>
            </a:r>
            <a:r>
              <a:rPr lang="ru-RU" sz="5500" b="1" dirty="0" smtClean="0"/>
              <a:t>с</a:t>
            </a:r>
            <a:r>
              <a:rPr lang="ru-RU" sz="4200" dirty="0" smtClean="0"/>
              <a:t> ними.</a:t>
            </a:r>
            <a:endParaRPr lang="ru-RU" sz="4200" dirty="0"/>
          </a:p>
        </p:txBody>
      </p:sp>
      <p:sp>
        <p:nvSpPr>
          <p:cNvPr id="5" name="Нижний колонтитул 2"/>
          <p:cNvSpPr txBox="1">
            <a:spLocks/>
          </p:cNvSpPr>
          <p:nvPr/>
        </p:nvSpPr>
        <p:spPr>
          <a:xfrm>
            <a:off x="3944983" y="6361610"/>
            <a:ext cx="4208417" cy="359865"/>
          </a:xfrm>
          <a:prstGeom prst="rect">
            <a:avLst/>
          </a:prstGeom>
        </p:spPr>
        <p:txBody>
          <a:bodyPr vert="horz" lIns="91440" tIns="45720" rIns="91440" bIns="45720" rtlCol="0" anchor="ctr"/>
          <a:lstStyle>
            <a:defPPr>
              <a:defRPr lang="ru-RU"/>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1000" dirty="0" smtClean="0"/>
              <a:t>Орловская, Л.Г. Практика и эффекты применения восстановительной медиации </a:t>
            </a:r>
            <a:endParaRPr lang="ru-RU" sz="1000" dirty="0"/>
          </a:p>
        </p:txBody>
      </p:sp>
    </p:spTree>
    <p:extLst>
      <p:ext uri="{BB962C8B-B14F-4D97-AF65-F5344CB8AC3E}">
        <p14:creationId xmlns:p14="http://schemas.microsoft.com/office/powerpoint/2010/main" val="232266645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err="1"/>
              <a:t>Бессел</a:t>
            </a:r>
            <a:r>
              <a:rPr lang="ru-RU" dirty="0"/>
              <a:t> </a:t>
            </a:r>
            <a:r>
              <a:rPr lang="ru-RU" dirty="0" err="1"/>
              <a:t>ван</a:t>
            </a:r>
            <a:r>
              <a:rPr lang="ru-RU" dirty="0"/>
              <a:t> </a:t>
            </a:r>
            <a:r>
              <a:rPr lang="ru-RU" dirty="0" smtClean="0"/>
              <a:t>дер</a:t>
            </a:r>
            <a:r>
              <a:rPr lang="en-US" dirty="0" smtClean="0"/>
              <a:t> </a:t>
            </a:r>
            <a:r>
              <a:rPr lang="ru-RU" dirty="0" err="1" smtClean="0"/>
              <a:t>Колк</a:t>
            </a:r>
            <a:r>
              <a:rPr lang="ru-RU" dirty="0" smtClean="0"/>
              <a:t> о причинах:</a:t>
            </a:r>
            <a:endParaRPr lang="ru-RU" dirty="0"/>
          </a:p>
        </p:txBody>
      </p:sp>
      <p:sp>
        <p:nvSpPr>
          <p:cNvPr id="3" name="Объект 2"/>
          <p:cNvSpPr>
            <a:spLocks noGrp="1"/>
          </p:cNvSpPr>
          <p:nvPr>
            <p:ph idx="1"/>
          </p:nvPr>
        </p:nvSpPr>
        <p:spPr>
          <a:xfrm>
            <a:off x="838199" y="1449977"/>
            <a:ext cx="11101251" cy="5055326"/>
          </a:xfrm>
        </p:spPr>
        <p:txBody>
          <a:bodyPr>
            <a:normAutofit fontScale="85000" lnSpcReduction="20000"/>
          </a:bodyPr>
          <a:lstStyle/>
          <a:p>
            <a:pPr marL="0" indent="0">
              <a:buNone/>
            </a:pPr>
            <a:r>
              <a:rPr lang="uk-UA" sz="3600" dirty="0"/>
              <a:t>«</a:t>
            </a:r>
            <a:r>
              <a:rPr lang="ru-RU" sz="3600" dirty="0"/>
              <a:t>&lt;…&gt; чувства детей, которые испытывают глубокую злость или чувство вины либо постоянный страх предательства, основаны на их личном опыте. То, что ребенок боится быть брошенным, не является следствием его скрытой агрессии – скорее, дело в том, что его уже предавали или угрожали бросить, будь то физически или эмоционально. Когда ребенок постоянно наполнен яростью, это связано с пренебрежительным или жестоким обращением с ним. Сильный внутренний конфликт, связанный со злостью, чаще всего вызван тем, что выражать эти чувства запрещено или даже опасно</a:t>
            </a:r>
            <a:r>
              <a:rPr lang="uk-UA" sz="3600" dirty="0" smtClean="0"/>
              <a:t>».</a:t>
            </a:r>
            <a:endParaRPr lang="en-US" sz="3600" dirty="0" smtClean="0"/>
          </a:p>
          <a:p>
            <a:pPr marL="0" indent="0">
              <a:buNone/>
            </a:pPr>
            <a:r>
              <a:rPr lang="uk-UA" sz="3600" dirty="0" smtClean="0"/>
              <a:t>«</a:t>
            </a:r>
            <a:r>
              <a:rPr lang="ru-RU" sz="3600" dirty="0" smtClean="0"/>
              <a:t>Травма </a:t>
            </a:r>
            <a:r>
              <a:rPr lang="ru-RU" sz="3600" dirty="0"/>
              <a:t>порождает новые травмы; люди, которых кто-то обидел, сами причиняют вред </a:t>
            </a:r>
            <a:r>
              <a:rPr lang="ru-RU" sz="3600" dirty="0" smtClean="0"/>
              <a:t>другим».</a:t>
            </a:r>
            <a:endParaRPr lang="ru-RU" sz="3600" dirty="0"/>
          </a:p>
          <a:p>
            <a:pPr marL="0" indent="0">
              <a:buNone/>
            </a:pPr>
            <a:r>
              <a:rPr lang="en-US" sz="2600" dirty="0" smtClean="0"/>
              <a:t>[</a:t>
            </a:r>
            <a:r>
              <a:rPr lang="ru-RU" sz="2600" dirty="0" smtClean="0"/>
              <a:t>5, с.</a:t>
            </a:r>
            <a:r>
              <a:rPr lang="ru-RU" sz="2600" dirty="0"/>
              <a:t> </a:t>
            </a:r>
            <a:r>
              <a:rPr lang="ru-RU" sz="2600" dirty="0" smtClean="0"/>
              <a:t>159, 389</a:t>
            </a:r>
            <a:r>
              <a:rPr lang="en-US" sz="2600" dirty="0" smtClean="0"/>
              <a:t>].</a:t>
            </a:r>
            <a:endParaRPr lang="ru-RU" sz="2600" dirty="0"/>
          </a:p>
        </p:txBody>
      </p:sp>
      <p:sp>
        <p:nvSpPr>
          <p:cNvPr id="5" name="Нижний колонтитул 2"/>
          <p:cNvSpPr txBox="1">
            <a:spLocks/>
          </p:cNvSpPr>
          <p:nvPr/>
        </p:nvSpPr>
        <p:spPr>
          <a:xfrm>
            <a:off x="3997234" y="6413862"/>
            <a:ext cx="4156166" cy="307613"/>
          </a:xfrm>
          <a:prstGeom prst="rect">
            <a:avLst/>
          </a:prstGeom>
        </p:spPr>
        <p:txBody>
          <a:bodyPr vert="horz" lIns="91440" tIns="45720" rIns="91440" bIns="45720" rtlCol="0" anchor="ctr"/>
          <a:lstStyle>
            <a:defPPr>
              <a:defRPr lang="ru-RU"/>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1000" dirty="0" smtClean="0"/>
              <a:t>Орловская, Л.Г. Практика и эффекты применения восстановительной медиации </a:t>
            </a:r>
            <a:endParaRPr lang="ru-RU" sz="1000" dirty="0"/>
          </a:p>
        </p:txBody>
      </p:sp>
    </p:spTree>
    <p:extLst>
      <p:ext uri="{BB962C8B-B14F-4D97-AF65-F5344CB8AC3E}">
        <p14:creationId xmlns:p14="http://schemas.microsoft.com/office/powerpoint/2010/main" val="247668091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705393"/>
            <a:ext cx="10515600" cy="1120231"/>
          </a:xfrm>
        </p:spPr>
        <p:txBody>
          <a:bodyPr>
            <a:normAutofit/>
          </a:bodyPr>
          <a:lstStyle/>
          <a:p>
            <a:r>
              <a:rPr lang="ru-RU" sz="3500" dirty="0" smtClean="0"/>
              <a:t>Корни: восстановительный</a:t>
            </a:r>
            <a:r>
              <a:rPr lang="en-US" sz="3500" dirty="0" smtClean="0"/>
              <a:t> </a:t>
            </a:r>
            <a:r>
              <a:rPr lang="ru-RU" sz="3500" dirty="0" smtClean="0"/>
              <a:t>образ мышления и ценности</a:t>
            </a:r>
            <a:endParaRPr lang="ru-RU" sz="3500" dirty="0"/>
          </a:p>
        </p:txBody>
      </p:sp>
      <p:sp>
        <p:nvSpPr>
          <p:cNvPr id="3" name="Объект 2"/>
          <p:cNvSpPr>
            <a:spLocks noGrp="1"/>
          </p:cNvSpPr>
          <p:nvPr>
            <p:ph idx="1"/>
          </p:nvPr>
        </p:nvSpPr>
        <p:spPr>
          <a:xfrm>
            <a:off x="838200" y="1825624"/>
            <a:ext cx="10515600" cy="4351339"/>
          </a:xfrm>
        </p:spPr>
        <p:txBody>
          <a:bodyPr>
            <a:normAutofit fontScale="92500" lnSpcReduction="10000"/>
          </a:bodyPr>
          <a:lstStyle/>
          <a:p>
            <a:r>
              <a:rPr lang="ru-RU" sz="3600" dirty="0" smtClean="0"/>
              <a:t>Уважение</a:t>
            </a:r>
          </a:p>
          <a:p>
            <a:r>
              <a:rPr lang="ru-RU" sz="3600" dirty="0" smtClean="0"/>
              <a:t>Достоинство</a:t>
            </a:r>
          </a:p>
          <a:p>
            <a:r>
              <a:rPr lang="ru-RU" sz="3600" dirty="0"/>
              <a:t>С</a:t>
            </a:r>
            <a:r>
              <a:rPr lang="ru-RU" sz="3600" dirty="0" smtClean="0"/>
              <a:t>овместная забота</a:t>
            </a:r>
            <a:r>
              <a:rPr lang="en-US" sz="3600" dirty="0" smtClean="0"/>
              <a:t> (</a:t>
            </a:r>
            <a:r>
              <a:rPr lang="ru-RU" sz="3600" dirty="0" smtClean="0"/>
              <a:t>общий интерес</a:t>
            </a:r>
            <a:r>
              <a:rPr lang="en-US" sz="3600" dirty="0" smtClean="0"/>
              <a:t>)</a:t>
            </a:r>
            <a:endParaRPr lang="ru-RU" sz="3600" dirty="0" smtClean="0"/>
          </a:p>
          <a:p>
            <a:pPr marL="0" indent="0">
              <a:buNone/>
            </a:pPr>
            <a:r>
              <a:rPr lang="ru-RU" sz="3500" dirty="0" smtClean="0"/>
              <a:t>«…исцеление </a:t>
            </a:r>
            <a:r>
              <a:rPr lang="ru-RU" sz="3500" dirty="0"/>
              <a:t>невозможно без признания нашей общей человечности и коллективной судьбы</a:t>
            </a:r>
            <a:r>
              <a:rPr lang="ru-RU" sz="3500" dirty="0" smtClean="0"/>
              <a:t>»</a:t>
            </a:r>
            <a:r>
              <a:rPr lang="en-US" sz="3500" dirty="0" smtClean="0"/>
              <a:t> [</a:t>
            </a:r>
            <a:r>
              <a:rPr lang="ru-RU" sz="3500" dirty="0" smtClean="0"/>
              <a:t>5, с. 389</a:t>
            </a:r>
            <a:r>
              <a:rPr lang="en-US" sz="3500" dirty="0" smtClean="0"/>
              <a:t>]</a:t>
            </a:r>
            <a:r>
              <a:rPr lang="ru-RU" sz="3500" dirty="0" smtClean="0"/>
              <a:t>.</a:t>
            </a:r>
          </a:p>
          <a:p>
            <a:pPr marL="0" indent="0">
              <a:buNone/>
            </a:pPr>
            <a:r>
              <a:rPr lang="uk-UA" sz="3500" dirty="0" smtClean="0"/>
              <a:t>«Все </a:t>
            </a:r>
            <a:r>
              <a:rPr lang="uk-UA" sz="3500" dirty="0" err="1" smtClean="0"/>
              <a:t>наши</a:t>
            </a:r>
            <a:r>
              <a:rPr lang="uk-UA" sz="3500" dirty="0" smtClean="0"/>
              <a:t> </a:t>
            </a:r>
            <a:r>
              <a:rPr lang="uk-UA" sz="3500" dirty="0" err="1" smtClean="0"/>
              <a:t>обид</a:t>
            </a:r>
            <a:r>
              <a:rPr lang="ru-RU" sz="3500" dirty="0" smtClean="0"/>
              <a:t>ы – часть истории, большей, чем наша, и когда мы поймем эту великую драму, а также осознаем единство и схожесть всех в нее вовлеченных, наша мука и наш гнев начнут сходить на нет</a:t>
            </a:r>
            <a:r>
              <a:rPr lang="uk-UA" sz="3500" dirty="0" smtClean="0"/>
              <a:t>»</a:t>
            </a:r>
            <a:r>
              <a:rPr lang="en-US" sz="3500" dirty="0" smtClean="0"/>
              <a:t> [</a:t>
            </a:r>
            <a:r>
              <a:rPr lang="ru-RU" sz="3500" dirty="0" smtClean="0"/>
              <a:t>9, с. 133</a:t>
            </a:r>
            <a:r>
              <a:rPr lang="en-US" sz="3500" dirty="0" smtClean="0"/>
              <a:t>]</a:t>
            </a:r>
            <a:r>
              <a:rPr lang="uk-UA" sz="3500" dirty="0" smtClean="0"/>
              <a:t>.</a:t>
            </a:r>
            <a:endParaRPr lang="ru-RU" sz="3500" dirty="0" smtClean="0"/>
          </a:p>
          <a:p>
            <a:endParaRPr lang="ru-RU" dirty="0"/>
          </a:p>
        </p:txBody>
      </p:sp>
      <p:sp>
        <p:nvSpPr>
          <p:cNvPr id="6" name="Нижний колонтитул 2"/>
          <p:cNvSpPr txBox="1">
            <a:spLocks/>
          </p:cNvSpPr>
          <p:nvPr/>
        </p:nvSpPr>
        <p:spPr>
          <a:xfrm>
            <a:off x="4153988" y="6415270"/>
            <a:ext cx="3999411" cy="306206"/>
          </a:xfrm>
          <a:prstGeom prst="rect">
            <a:avLst/>
          </a:prstGeom>
        </p:spPr>
        <p:txBody>
          <a:bodyPr vert="horz" lIns="91440" tIns="45720" rIns="91440" bIns="45720" rtlCol="0" anchor="ctr"/>
          <a:lstStyle>
            <a:defPPr>
              <a:defRPr lang="ru-RU"/>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1000" dirty="0" smtClean="0"/>
              <a:t>Орловская, Л.Г. Практика и эффекты применения восстановительной медиации </a:t>
            </a:r>
            <a:endParaRPr lang="ru-RU" sz="1000" dirty="0"/>
          </a:p>
        </p:txBody>
      </p:sp>
    </p:spTree>
    <p:extLst>
      <p:ext uri="{BB962C8B-B14F-4D97-AF65-F5344CB8AC3E}">
        <p14:creationId xmlns:p14="http://schemas.microsoft.com/office/powerpoint/2010/main" val="1185120193"/>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17945</TotalTime>
  <Words>1765</Words>
  <Application>Microsoft Office PowerPoint</Application>
  <PresentationFormat>Широкоэкранный</PresentationFormat>
  <Paragraphs>135</Paragraphs>
  <Slides>18</Slides>
  <Notes>0</Notes>
  <HiddenSlides>0</HiddenSlides>
  <MMClips>0</MMClips>
  <ScaleCrop>false</ScaleCrop>
  <HeadingPairs>
    <vt:vector size="6" baseType="variant">
      <vt:variant>
        <vt:lpstr>Использованные шрифты</vt:lpstr>
      </vt:variant>
      <vt:variant>
        <vt:i4>7</vt:i4>
      </vt:variant>
      <vt:variant>
        <vt:lpstr>Тема</vt:lpstr>
      </vt:variant>
      <vt:variant>
        <vt:i4>1</vt:i4>
      </vt:variant>
      <vt:variant>
        <vt:lpstr>Заголовки слайдов</vt:lpstr>
      </vt:variant>
      <vt:variant>
        <vt:i4>18</vt:i4>
      </vt:variant>
    </vt:vector>
  </HeadingPairs>
  <TitlesOfParts>
    <vt:vector size="26" baseType="lpstr">
      <vt:lpstr>ＭＳ Ｐゴシック</vt:lpstr>
      <vt:lpstr>Arial</vt:lpstr>
      <vt:lpstr>Calibri</vt:lpstr>
      <vt:lpstr>Calibri Light</vt:lpstr>
      <vt:lpstr>Times New Roman</vt:lpstr>
      <vt:lpstr>Verdana</vt:lpstr>
      <vt:lpstr>Wingdings</vt:lpstr>
      <vt:lpstr>Тема Office</vt:lpstr>
      <vt:lpstr>Практика и эффекты применения восстановительной медиации </vt:lpstr>
      <vt:lpstr>Восстановительная медиация (restorative mediation) – это процесс, в котором медиатор создает условия для восстановления способности людей понимать друг друга и договариваться о приемлемых для них вариантах разрешения проблем, возникших в результате конфликта («проблематичной ситуации», «криминальной ситуации»    и т. п.) [3, с. 395; 4; 6]. Восстановительная медиация – это инструмент восстановительного правосудия.</vt:lpstr>
      <vt:lpstr>Леонова Галина Михайловна, координатор проектов по правам ребенка (1998–2000 гг.), консультант Представительства ЮНИСЕФ в Республике Беларусь (2002–2003 гг.):</vt:lpstr>
      <vt:lpstr>The Future of Jobs Report 2020 (October 2020) / Отчет о будущем работ/труда 2020</vt:lpstr>
      <vt:lpstr>Презентация PowerPoint</vt:lpstr>
      <vt:lpstr>Презентация PowerPoint</vt:lpstr>
      <vt:lpstr>Презентация PowerPoint</vt:lpstr>
      <vt:lpstr>Бессел ван дер Колк о причинах:</vt:lpstr>
      <vt:lpstr>Корни: восстановительный образ мышления и ценности</vt:lpstr>
      <vt:lpstr>Ключевые убеждения:</vt:lpstr>
      <vt:lpstr>Маршалл Розенберг:</vt:lpstr>
      <vt:lpstr>Десмонд Туту:</vt:lpstr>
      <vt:lpstr>Презентация PowerPoint</vt:lpstr>
      <vt:lpstr>Десмонд Туту, Мпхо Туту:</vt:lpstr>
      <vt:lpstr>Маршалл Розенберг:</vt:lpstr>
      <vt:lpstr>Презентация PowerPoint</vt:lpstr>
      <vt:lpstr>Список использованных источников</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Эмоциональный интеллект в контексте восстановительного правосудия</dc:title>
  <dc:creator>Liudmila</dc:creator>
  <cp:lastModifiedBy>Юлия Абрамович</cp:lastModifiedBy>
  <cp:revision>392</cp:revision>
  <cp:lastPrinted>2021-06-03T12:56:49Z</cp:lastPrinted>
  <dcterms:created xsi:type="dcterms:W3CDTF">2019-05-10T17:32:19Z</dcterms:created>
  <dcterms:modified xsi:type="dcterms:W3CDTF">2021-06-15T13:29:42Z</dcterms:modified>
</cp:coreProperties>
</file>